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3"/>
  </p:notesMasterIdLst>
  <p:sldIdLst>
    <p:sldId id="354" r:id="rId2"/>
    <p:sldId id="349" r:id="rId3"/>
    <p:sldId id="264" r:id="rId4"/>
    <p:sldId id="265" r:id="rId5"/>
    <p:sldId id="315" r:id="rId6"/>
    <p:sldId id="316" r:id="rId7"/>
    <p:sldId id="318" r:id="rId8"/>
    <p:sldId id="319" r:id="rId9"/>
    <p:sldId id="324" r:id="rId10"/>
    <p:sldId id="325" r:id="rId11"/>
    <p:sldId id="340" r:id="rId12"/>
    <p:sldId id="342" r:id="rId13"/>
    <p:sldId id="343" r:id="rId14"/>
    <p:sldId id="344" r:id="rId15"/>
    <p:sldId id="346" r:id="rId16"/>
    <p:sldId id="338" r:id="rId17"/>
    <p:sldId id="321" r:id="rId18"/>
    <p:sldId id="350" r:id="rId19"/>
    <p:sldId id="351" r:id="rId20"/>
    <p:sldId id="352" r:id="rId21"/>
    <p:sldId id="35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D2B85-96BF-418F-B8A5-A534266EB5F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A44EC-EA75-45F7-8D43-51BF0E3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1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AC5396-B9F8-4C81-BA64-66DE4216EE7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9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A06D1A-FB2B-479A-867D-D654E292298B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314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92975C-125E-4D1C-9A5D-69FE0E78640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15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BC82E2-0EA6-4C34-A523-44196FD95774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6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49EB0E-8D61-4C40-B421-8C81F064551F}" type="slidenum">
              <a:rPr lang="zh-TW" altLang="en-US" sz="1300"/>
              <a:pPr>
                <a:spcBef>
                  <a:spcPct val="0"/>
                </a:spcBef>
              </a:pPr>
              <a:t>16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54519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67DB0D3-1831-48F9-8EB3-A989FEE309A1}" type="slidenum">
              <a:rPr lang="zh-TW" altLang="en-US" sz="1300"/>
              <a:pPr>
                <a:spcBef>
                  <a:spcPct val="0"/>
                </a:spcBef>
              </a:pPr>
              <a:t>17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658759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41B6394-9FD3-4805-8539-41FE7F988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84754C-EBF7-4B67-9168-5C5A5A34E9EF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080215B-960F-4941-A97C-4C27EDF3E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B9EF74F-2B5F-403E-AB1F-C94A32D4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234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5642E3-74C6-41CC-94A0-FA29B6ECBFF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247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5007289-1B93-4976-A49E-9954FABC48E0}" type="slidenum">
              <a:rPr lang="zh-TW" altLang="en-US" sz="1300"/>
              <a:pPr>
                <a:spcBef>
                  <a:spcPct val="0"/>
                </a:spcBef>
              </a:pPr>
              <a:t>5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6614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428D638-49EE-4842-98AC-7496ACA51B70}" type="slidenum">
              <a:rPr lang="zh-TW" altLang="en-US" sz="1300"/>
              <a:pPr>
                <a:spcBef>
                  <a:spcPct val="0"/>
                </a:spcBef>
              </a:pPr>
              <a:t>6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694414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5F07C14-3A1B-4C2B-B8C1-DEA95A921E28}" type="slidenum">
              <a:rPr lang="zh-TW" altLang="en-US" sz="1300"/>
              <a:pPr>
                <a:spcBef>
                  <a:spcPct val="0"/>
                </a:spcBef>
              </a:pPr>
              <a:t>7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74660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C0AE0E7-ED02-4D95-AE23-A5FB4BCA3062}" type="slidenum">
              <a:rPr lang="zh-TW" altLang="en-US" sz="1300"/>
              <a:pPr>
                <a:spcBef>
                  <a:spcPct val="0"/>
                </a:spcBef>
              </a:pPr>
              <a:t>8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812698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846E50E-431E-4F76-AEE8-165627A60715}" type="slidenum">
              <a:rPr lang="zh-TW" altLang="en-US" sz="1300"/>
              <a:pPr>
                <a:spcBef>
                  <a:spcPct val="0"/>
                </a:spcBef>
              </a:pPr>
              <a:t>9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129588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73350" y="509588"/>
            <a:ext cx="4533900" cy="2551112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 defTabSz="911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4E771E3-ACA4-4B86-B07A-1E3AC26B5B18}" type="slidenum">
              <a:rPr lang="zh-TW" altLang="en-US" sz="1300"/>
              <a:pPr>
                <a:spcBef>
                  <a:spcPct val="0"/>
                </a:spcBef>
              </a:pPr>
              <a:t>10</a:t>
            </a:fld>
            <a:endParaRPr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71103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3328E8-2767-43F9-AF2D-07FD872710B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3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3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288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4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5520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2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7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7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0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7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2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0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9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2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B831-8FA2-4563-B4E5-E964FFE2C2D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B75806-E3FE-44F6-BA51-8140E0F5E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3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7.bin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AutoShape 2" descr="نتيجة بحث الصور عن ‪salahaddin university logo‬‏"/>
          <p:cNvSpPr>
            <a:spLocks noChangeAspect="1" noChangeArrowheads="1"/>
          </p:cNvSpPr>
          <p:nvPr/>
        </p:nvSpPr>
        <p:spPr bwMode="auto">
          <a:xfrm>
            <a:off x="1679576" y="-555625"/>
            <a:ext cx="119062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i-IN"/>
          </a:p>
        </p:txBody>
      </p:sp>
      <p:sp>
        <p:nvSpPr>
          <p:cNvPr id="4" name="TextBox 3"/>
          <p:cNvSpPr txBox="1"/>
          <p:nvPr/>
        </p:nvSpPr>
        <p:spPr>
          <a:xfrm>
            <a:off x="552277" y="381000"/>
            <a:ext cx="56961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solidFill>
                  <a:srgbClr val="0070C0"/>
                </a:solidFill>
              </a:rPr>
              <a:t>Salahaddin</a:t>
            </a:r>
            <a:r>
              <a:rPr lang="en-US" sz="2500" b="1" dirty="0">
                <a:solidFill>
                  <a:srgbClr val="0070C0"/>
                </a:solidFill>
              </a:rPr>
              <a:t> University-Erbil</a:t>
            </a:r>
          </a:p>
          <a:p>
            <a:r>
              <a:rPr lang="en-US" sz="2500" b="1" dirty="0">
                <a:solidFill>
                  <a:srgbClr val="0070C0"/>
                </a:solidFill>
              </a:rPr>
              <a:t>Statistics Department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Fourth </a:t>
            </a:r>
            <a:r>
              <a:rPr lang="en-US" sz="2500" b="1" dirty="0">
                <a:solidFill>
                  <a:srgbClr val="0070C0"/>
                </a:solidFill>
              </a:rPr>
              <a:t>Stage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2023-2024</a:t>
            </a:r>
            <a:endParaRPr lang="en-US" sz="25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Salahaddin University-Erb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10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123555"/>
            <a:ext cx="12192000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Founder and CEO of STAT Office for Statistical Data Analysis and Training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FB: SOSDAT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277" y="2196305"/>
            <a:ext cx="8721725" cy="3505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Multivariate Course</a:t>
            </a:r>
            <a:endParaRPr lang="en-US" sz="5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Chapter One : </a:t>
            </a:r>
            <a:r>
              <a:rPr lang="en-US" sz="2400" b="1" dirty="0">
                <a:solidFill>
                  <a:srgbClr val="7030A0"/>
                </a:solidFill>
              </a:rPr>
              <a:t>Review of Matrix Algebra </a:t>
            </a:r>
            <a:endParaRPr lang="en-US" sz="2400" b="1" dirty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sz="2700" dirty="0"/>
          </a:p>
          <a:p>
            <a:pPr marL="0" indent="0" algn="ctr">
              <a:buNone/>
            </a:pPr>
            <a:r>
              <a:rPr lang="en-US" sz="2400" b="1" i="1" dirty="0" smtClean="0"/>
              <a:t>Asst. Prof. Dr. </a:t>
            </a:r>
            <a:r>
              <a:rPr lang="en-US" sz="2400" b="1" i="1" dirty="0" err="1" smtClean="0"/>
              <a:t>Hazhar</a:t>
            </a:r>
            <a:r>
              <a:rPr lang="en-US" sz="2400" b="1" i="1" dirty="0" smtClean="0"/>
              <a:t> T. A. </a:t>
            </a:r>
            <a:r>
              <a:rPr lang="en-US" sz="2400" b="1" i="1" dirty="0" err="1" smtClean="0"/>
              <a:t>Blbas</a:t>
            </a:r>
            <a:endParaRPr lang="en-US" sz="2400" b="1" i="1" dirty="0" smtClean="0"/>
          </a:p>
          <a:p>
            <a:pPr marL="0" indent="0" algn="ctr">
              <a:buNone/>
            </a:pPr>
            <a:r>
              <a:rPr lang="en-US" sz="2500" dirty="0"/>
              <a:t>Statistics Department - MSc at UCF in 2014</a:t>
            </a:r>
          </a:p>
          <a:p>
            <a:pPr marL="0" indent="0" algn="ctr">
              <a:buNone/>
            </a:pPr>
            <a:r>
              <a:rPr lang="en-US" sz="2500" dirty="0"/>
              <a:t>Statistics Department – PhD </a:t>
            </a:r>
            <a:r>
              <a:rPr lang="en-US" sz="2500" dirty="0" smtClean="0"/>
              <a:t>at SUE in 2022</a:t>
            </a:r>
            <a:endParaRPr lang="ku-Arab-IQ" sz="2500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709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358168"/>
              </p:ext>
            </p:extLst>
          </p:nvPr>
        </p:nvGraphicFramePr>
        <p:xfrm>
          <a:off x="1842655" y="1078634"/>
          <a:ext cx="9715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7" name="方程式" r:id="rId4" imgW="965200" imgH="838200" progId="Equation.3">
                  <p:embed/>
                </p:oleObj>
              </mc:Choice>
              <mc:Fallback>
                <p:oleObj name="方程式" r:id="rId4" imgW="965200" imgH="838200" progId="Equation.3">
                  <p:embed/>
                  <p:pic>
                    <p:nvPicPr>
                      <p:cNvPr id="2150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655" y="1078634"/>
                        <a:ext cx="9715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3138056" y="1237384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00">
                <a:solidFill>
                  <a:schemeClr val="tx1"/>
                </a:solidFill>
              </a:rPr>
              <a:t> </a:t>
            </a:r>
            <a:r>
              <a:rPr lang="en-US" altLang="zh-TW">
                <a:solidFill>
                  <a:schemeClr val="tx1"/>
                </a:solidFill>
              </a:rPr>
              <a:t>(</a:t>
            </a:r>
            <a:r>
              <a:rPr lang="en-US" altLang="zh-TW" i="1">
                <a:solidFill>
                  <a:schemeClr val="tx1"/>
                </a:solidFill>
              </a:rPr>
              <a:t>b</a:t>
            </a:r>
            <a:r>
              <a:rPr lang="en-US" altLang="zh-TW">
                <a:solidFill>
                  <a:schemeClr val="tx1"/>
                </a:solidFill>
              </a:rPr>
              <a:t>)</a:t>
            </a:r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241241"/>
              </p:ext>
            </p:extLst>
          </p:nvPr>
        </p:nvGraphicFramePr>
        <p:xfrm>
          <a:off x="3900055" y="805584"/>
          <a:ext cx="18288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8" name="方程式" r:id="rId6" imgW="1828800" imgH="1320800" progId="Equation.3">
                  <p:embed/>
                </p:oleObj>
              </mc:Choice>
              <mc:Fallback>
                <p:oleObj name="方程式" r:id="rId6" imgW="1828800" imgH="1320800" progId="Equation.3">
                  <p:embed/>
                  <p:pic>
                    <p:nvPicPr>
                      <p:cNvPr id="215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055" y="805584"/>
                        <a:ext cx="18288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1"/>
          <p:cNvSpPr>
            <a:spLocks noChangeArrowheads="1"/>
          </p:cNvSpPr>
          <p:nvPr/>
        </p:nvSpPr>
        <p:spPr bwMode="auto">
          <a:xfrm>
            <a:off x="6186055" y="1237384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TW">
                <a:solidFill>
                  <a:schemeClr val="tx1"/>
                </a:solidFill>
              </a:rPr>
              <a:t>(</a:t>
            </a:r>
            <a:r>
              <a:rPr lang="en-US" altLang="zh-TW" i="1">
                <a:solidFill>
                  <a:schemeClr val="tx1"/>
                </a:solidFill>
              </a:rPr>
              <a:t>c</a:t>
            </a:r>
            <a:r>
              <a:rPr lang="en-US" altLang="zh-TW">
                <a:solidFill>
                  <a:schemeClr val="tx1"/>
                </a:solidFill>
              </a:rPr>
              <a:t>)</a:t>
            </a:r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</p:txBody>
      </p:sp>
      <p:graphicFrame>
        <p:nvGraphicFramePr>
          <p:cNvPr id="215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011346"/>
              </p:ext>
            </p:extLst>
          </p:nvPr>
        </p:nvGraphicFramePr>
        <p:xfrm>
          <a:off x="6795655" y="805584"/>
          <a:ext cx="15621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9" name="方程式" r:id="rId8" imgW="1562100" imgH="1320800" progId="Equation.3">
                  <p:embed/>
                </p:oleObj>
              </mc:Choice>
              <mc:Fallback>
                <p:oleObj name="方程式" r:id="rId8" imgW="1562100" imgH="1320800" progId="Equation.3">
                  <p:embed/>
                  <p:pic>
                    <p:nvPicPr>
                      <p:cNvPr id="215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5655" y="805584"/>
                        <a:ext cx="15621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80" name="Group 24"/>
          <p:cNvGrpSpPr>
            <a:grpSpLocks/>
          </p:cNvGrpSpPr>
          <p:nvPr/>
        </p:nvGrpSpPr>
        <p:grpSpPr bwMode="auto">
          <a:xfrm>
            <a:off x="775855" y="2148609"/>
            <a:ext cx="2266950" cy="985838"/>
            <a:chOff x="288" y="1631"/>
            <a:chExt cx="1428" cy="621"/>
          </a:xfrm>
        </p:grpSpPr>
        <p:sp>
          <p:nvSpPr>
            <p:cNvPr id="21524" name="Text Box 13"/>
            <p:cNvSpPr txBox="1">
              <a:spLocks noChangeArrowheads="1"/>
            </p:cNvSpPr>
            <p:nvPr/>
          </p:nvSpPr>
          <p:spPr bwMode="auto">
            <a:xfrm>
              <a:off x="288" y="1631"/>
              <a:ext cx="4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1"/>
                </a:buClr>
                <a:buSzPct val="40000"/>
                <a:defRPr kumimoji="1" sz="2400">
                  <a:solidFill>
                    <a:schemeClr val="hlink"/>
                  </a:solidFill>
                  <a:latin typeface="Times New Roman" charset="0"/>
                  <a:ea typeface="標楷體" charset="0"/>
                </a:defRPr>
              </a:lvl1pPr>
              <a:lvl2pPr marL="742950" indent="-28575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defRPr kumimoji="1" sz="2400">
                  <a:solidFill>
                    <a:schemeClr val="tx1"/>
                  </a:solidFill>
                  <a:latin typeface="Times New Roman" charset="0"/>
                  <a:ea typeface="標楷體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defRPr kumimoji="1" sz="24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defRPr/>
              </a:pPr>
              <a:r>
                <a:rPr lang="en-US" altLang="zh-TW"/>
                <a:t>Sol:</a:t>
              </a:r>
            </a:p>
          </p:txBody>
        </p:sp>
        <p:sp>
          <p:nvSpPr>
            <p:cNvPr id="21525" name="Rectangle 14"/>
            <p:cNvSpPr>
              <a:spLocks noChangeArrowheads="1"/>
            </p:cNvSpPr>
            <p:nvPr/>
          </p:nvSpPr>
          <p:spPr bwMode="auto">
            <a:xfrm>
              <a:off x="768" y="1632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  <a:defRPr/>
              </a:pPr>
              <a:r>
                <a:rPr lang="en-US" altLang="zh-TW">
                  <a:solidFill>
                    <a:schemeClr val="tx1"/>
                  </a:solidFill>
                </a:rPr>
                <a:t>(</a:t>
              </a:r>
              <a:r>
                <a:rPr lang="en-US" altLang="zh-TW" i="1">
                  <a:solidFill>
                    <a:schemeClr val="tx1"/>
                  </a:solidFill>
                </a:rPr>
                <a:t>a</a:t>
              </a:r>
              <a:r>
                <a:rPr lang="en-US" altLang="zh-TW">
                  <a:solidFill>
                    <a:schemeClr val="tx1"/>
                  </a:solidFill>
                </a:rPr>
                <a:t>)</a:t>
              </a:r>
              <a:endParaRPr lang="zh-TW" altLang="en-US">
                <a:solidFill>
                  <a:schemeClr val="tx1"/>
                </a:solidFill>
              </a:endParaRPr>
            </a:p>
          </p:txBody>
        </p:sp>
        <p:graphicFrame>
          <p:nvGraphicFramePr>
            <p:cNvPr id="21526" name="Object 15"/>
            <p:cNvGraphicFramePr>
              <a:graphicFrameLocks noChangeAspect="1"/>
            </p:cNvGraphicFramePr>
            <p:nvPr/>
          </p:nvGraphicFramePr>
          <p:xfrm>
            <a:off x="1104" y="1728"/>
            <a:ext cx="612" cy="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160" name="方程式" r:id="rId10" imgW="965200" imgH="838200" progId="Equation.3">
                    <p:embed/>
                  </p:oleObj>
                </mc:Choice>
                <mc:Fallback>
                  <p:oleObj name="方程式" r:id="rId10" imgW="965200" imgH="838200" progId="Equation.3">
                    <p:embed/>
                    <p:pic>
                      <p:nvPicPr>
                        <p:cNvPr id="2152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728"/>
                          <a:ext cx="612" cy="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442761"/>
              </p:ext>
            </p:extLst>
          </p:nvPr>
        </p:nvGraphicFramePr>
        <p:xfrm>
          <a:off x="3976255" y="2512147"/>
          <a:ext cx="1790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61" name="方程式" r:id="rId12" imgW="1790700" imgH="406400" progId="Equation.3">
                  <p:embed/>
                </p:oleObj>
              </mc:Choice>
              <mc:Fallback>
                <p:oleObj name="方程式" r:id="rId12" imgW="1790700" imgH="406400" progId="Equation.3">
                  <p:embed/>
                  <p:pic>
                    <p:nvPicPr>
                      <p:cNvPr id="450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255" y="2512147"/>
                        <a:ext cx="1790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81" name="Group 25"/>
          <p:cNvGrpSpPr>
            <a:grpSpLocks/>
          </p:cNvGrpSpPr>
          <p:nvPr/>
        </p:nvGrpSpPr>
        <p:grpSpPr bwMode="auto">
          <a:xfrm>
            <a:off x="1537855" y="3105872"/>
            <a:ext cx="2362200" cy="1397000"/>
            <a:chOff x="768" y="2256"/>
            <a:chExt cx="1488" cy="880"/>
          </a:xfrm>
        </p:grpSpPr>
        <p:sp>
          <p:nvSpPr>
            <p:cNvPr id="21522" name="Rectangle 17"/>
            <p:cNvSpPr>
              <a:spLocks noChangeArrowheads="1"/>
            </p:cNvSpPr>
            <p:nvPr/>
          </p:nvSpPr>
          <p:spPr bwMode="auto">
            <a:xfrm>
              <a:off x="768" y="2256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zh-TW">
                  <a:solidFill>
                    <a:schemeClr val="tx1"/>
                  </a:solidFill>
                </a:rPr>
                <a:t>(</a:t>
              </a:r>
              <a:r>
                <a:rPr lang="en-US" altLang="zh-TW" i="1">
                  <a:solidFill>
                    <a:schemeClr val="tx1"/>
                  </a:solidFill>
                </a:rPr>
                <a:t>b</a:t>
              </a:r>
              <a:r>
                <a:rPr lang="en-US" altLang="zh-TW">
                  <a:solidFill>
                    <a:schemeClr val="tx1"/>
                  </a:solidFill>
                </a:rPr>
                <a:t>)</a:t>
              </a:r>
              <a:endParaRPr lang="en-US" altLang="zh-TW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graphicFrame>
          <p:nvGraphicFramePr>
            <p:cNvPr id="21523" name="Object 18"/>
            <p:cNvGraphicFramePr>
              <a:graphicFrameLocks noChangeAspect="1"/>
            </p:cNvGraphicFramePr>
            <p:nvPr/>
          </p:nvGraphicFramePr>
          <p:xfrm>
            <a:off x="1104" y="2304"/>
            <a:ext cx="1152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162" name="方程式" r:id="rId14" imgW="1828800" imgH="1320800" progId="Equation.3">
                    <p:embed/>
                  </p:oleObj>
                </mc:Choice>
                <mc:Fallback>
                  <p:oleObj name="方程式" r:id="rId14" imgW="1828800" imgH="1320800" progId="Equation.3">
                    <p:embed/>
                    <p:pic>
                      <p:nvPicPr>
                        <p:cNvPr id="21523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04"/>
                          <a:ext cx="1152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7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39949"/>
              </p:ext>
            </p:extLst>
          </p:nvPr>
        </p:nvGraphicFramePr>
        <p:xfrm>
          <a:off x="3976255" y="3182072"/>
          <a:ext cx="2362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63" name="方程式" r:id="rId16" imgW="2362200" imgH="1320800" progId="Equation.3">
                  <p:embed/>
                </p:oleObj>
              </mc:Choice>
              <mc:Fallback>
                <p:oleObj name="方程式" r:id="rId16" imgW="2362200" imgH="1320800" progId="Equation.3">
                  <p:embed/>
                  <p:pic>
                    <p:nvPicPr>
                      <p:cNvPr id="450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255" y="3182072"/>
                        <a:ext cx="23622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82" name="Group 26"/>
          <p:cNvGrpSpPr>
            <a:grpSpLocks/>
          </p:cNvGrpSpPr>
          <p:nvPr/>
        </p:nvGrpSpPr>
        <p:grpSpPr bwMode="auto">
          <a:xfrm>
            <a:off x="1537855" y="4545734"/>
            <a:ext cx="2095500" cy="1397000"/>
            <a:chOff x="768" y="3168"/>
            <a:chExt cx="1320" cy="880"/>
          </a:xfrm>
        </p:grpSpPr>
        <p:sp>
          <p:nvSpPr>
            <p:cNvPr id="21520" name="Rectangle 20"/>
            <p:cNvSpPr>
              <a:spLocks noChangeArrowheads="1"/>
            </p:cNvSpPr>
            <p:nvPr/>
          </p:nvSpPr>
          <p:spPr bwMode="auto">
            <a:xfrm>
              <a:off x="768" y="316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zh-TW">
                  <a:solidFill>
                    <a:schemeClr val="tx1"/>
                  </a:solidFill>
                </a:rPr>
                <a:t>(</a:t>
              </a:r>
              <a:r>
                <a:rPr lang="en-US" altLang="zh-TW" i="1">
                  <a:solidFill>
                    <a:schemeClr val="tx1"/>
                  </a:solidFill>
                </a:rPr>
                <a:t>c</a:t>
              </a:r>
              <a:r>
                <a:rPr lang="en-US" altLang="zh-TW">
                  <a:solidFill>
                    <a:schemeClr val="tx1"/>
                  </a:solidFill>
                </a:rPr>
                <a:t>)</a:t>
              </a:r>
              <a:endParaRPr lang="en-US" altLang="zh-TW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graphicFrame>
          <p:nvGraphicFramePr>
            <p:cNvPr id="21521" name="Object 21"/>
            <p:cNvGraphicFramePr>
              <a:graphicFrameLocks noChangeAspect="1"/>
            </p:cNvGraphicFramePr>
            <p:nvPr/>
          </p:nvGraphicFramePr>
          <p:xfrm>
            <a:off x="1104" y="3216"/>
            <a:ext cx="984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164" name="方程式" r:id="rId18" imgW="1562100" imgH="1320800" progId="Equation.3">
                    <p:embed/>
                  </p:oleObj>
                </mc:Choice>
                <mc:Fallback>
                  <p:oleObj name="方程式" r:id="rId18" imgW="1562100" imgH="1320800" progId="Equation.3">
                    <p:embed/>
                    <p:pic>
                      <p:nvPicPr>
                        <p:cNvPr id="21521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216"/>
                          <a:ext cx="984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134207"/>
              </p:ext>
            </p:extLst>
          </p:nvPr>
        </p:nvGraphicFramePr>
        <p:xfrm>
          <a:off x="3976255" y="4888634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65" name="方程式" r:id="rId19" imgW="2514600" imgH="838200" progId="Equation.3">
                  <p:embed/>
                </p:oleObj>
              </mc:Choice>
              <mc:Fallback>
                <p:oleObj name="方程式" r:id="rId19" imgW="2514600" imgH="838200" progId="Equation.3">
                  <p:embed/>
                  <p:pic>
                    <p:nvPicPr>
                      <p:cNvPr id="450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255" y="4888634"/>
                        <a:ext cx="2514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Rectangle 23"/>
          <p:cNvSpPr>
            <a:spLocks noChangeArrowheads="1"/>
          </p:cNvSpPr>
          <p:nvPr/>
        </p:nvSpPr>
        <p:spPr bwMode="auto">
          <a:xfrm>
            <a:off x="1225118" y="1237384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defRPr/>
            </a:pPr>
            <a:r>
              <a:rPr lang="en-US" altLang="zh-TW">
                <a:solidFill>
                  <a:schemeClr val="tx1"/>
                </a:solidFill>
              </a:rPr>
              <a:t>(</a:t>
            </a:r>
            <a:r>
              <a:rPr lang="en-US" altLang="zh-TW" i="1">
                <a:solidFill>
                  <a:schemeClr val="tx1"/>
                </a:solidFill>
              </a:rPr>
              <a:t>a</a:t>
            </a:r>
            <a:r>
              <a:rPr lang="en-US" altLang="zh-TW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1519" name="Text Box 27"/>
          <p:cNvSpPr txBox="1">
            <a:spLocks noChangeArrowheads="1"/>
          </p:cNvSpPr>
          <p:nvPr/>
        </p:nvSpPr>
        <p:spPr bwMode="auto">
          <a:xfrm>
            <a:off x="699655" y="332510"/>
            <a:ext cx="752475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zh-TW" altLang="en-US" dirty="0"/>
              <a:t> </a:t>
            </a:r>
            <a:r>
              <a:rPr lang="en-US" altLang="zh-TW" dirty="0"/>
              <a:t>Example </a:t>
            </a:r>
            <a:r>
              <a:rPr lang="en-US" altLang="zh-TW" dirty="0" smtClean="0"/>
              <a:t>4: </a:t>
            </a:r>
            <a:r>
              <a:rPr lang="en-US" altLang="zh-TW" dirty="0"/>
              <a:t>(Find the transpose of the following matrix)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600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386389" y="1795479"/>
            <a:ext cx="8596668" cy="388077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An </a:t>
            </a:r>
            <a:r>
              <a:rPr lang="en-US" altLang="en-US" sz="2400" i="1" dirty="0" smtClean="0"/>
              <a:t>n </a:t>
            </a:r>
            <a:r>
              <a:rPr lang="en-US" altLang="en-US" sz="2400" i="1" dirty="0" smtClean="0">
                <a:cs typeface="Times New Roman" panose="02020603050405020304" pitchFamily="18" charset="0"/>
              </a:rPr>
              <a:t>× </a:t>
            </a:r>
            <a:r>
              <a:rPr lang="en-US" altLang="en-US" sz="2400" i="1" dirty="0" smtClean="0"/>
              <a:t>n </a:t>
            </a:r>
            <a:r>
              <a:rPr lang="en-US" altLang="en-US" sz="2400" dirty="0" smtClean="0"/>
              <a:t>matrix, </a:t>
            </a:r>
            <a:r>
              <a:rPr lang="en-US" altLang="en-US" sz="2400" i="1" dirty="0" smtClean="0"/>
              <a:t>A,</a:t>
            </a:r>
            <a:r>
              <a:rPr lang="en-US" altLang="en-US" sz="2400" dirty="0" smtClean="0"/>
              <a:t> is said to be symmetric if</a:t>
            </a:r>
            <a:endParaRPr lang="en-US" altLang="en-US" sz="2400" i="1" dirty="0" smtClean="0"/>
          </a:p>
          <a:p>
            <a:pPr eaLnBrk="1" hangingPunct="1"/>
            <a:endParaRPr lang="en-US" altLang="en-US" i="1" dirty="0" smtClean="0"/>
          </a:p>
          <a:p>
            <a:pPr eaLnBrk="1" hangingPunct="1">
              <a:buFontTx/>
              <a:buNone/>
            </a:pPr>
            <a:endParaRPr lang="en-US" altLang="en-US" b="1" dirty="0" smtClean="0"/>
          </a:p>
          <a:p>
            <a:pPr eaLnBrk="1" hangingPunct="1">
              <a:buFontTx/>
              <a:buNone/>
            </a:pPr>
            <a:r>
              <a:rPr lang="en-US" altLang="en-US" b="1" dirty="0" smtClean="0"/>
              <a:t>Properties</a:t>
            </a:r>
          </a:p>
        </p:txBody>
      </p:sp>
      <p:graphicFrame>
        <p:nvGraphicFramePr>
          <p:cNvPr id="12800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841056"/>
              </p:ext>
            </p:extLst>
          </p:nvPr>
        </p:nvGraphicFramePr>
        <p:xfrm>
          <a:off x="3985130" y="2620618"/>
          <a:ext cx="111918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8" name="Equation" r:id="rId4" imgW="431613" imgH="165028" progId="Equation.3">
                  <p:embed/>
                </p:oleObj>
              </mc:Choice>
              <mc:Fallback>
                <p:oleObj name="Equation" r:id="rId4" imgW="431613" imgH="165028" progId="Equation.3">
                  <p:embed/>
                  <p:pic>
                    <p:nvPicPr>
                      <p:cNvPr id="12800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130" y="2620618"/>
                        <a:ext cx="111918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019293"/>
              </p:ext>
            </p:extLst>
          </p:nvPr>
        </p:nvGraphicFramePr>
        <p:xfrm>
          <a:off x="3804155" y="4017848"/>
          <a:ext cx="2600325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9" name="Equation" r:id="rId6" imgW="1002865" imgH="850531" progId="Equation.3">
                  <p:embed/>
                </p:oleObj>
              </mc:Choice>
              <mc:Fallback>
                <p:oleObj name="Equation" r:id="rId6" imgW="1002865" imgH="850531" progId="Equation.3">
                  <p:embed/>
                  <p:pic>
                    <p:nvPicPr>
                      <p:cNvPr id="1280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4155" y="4017848"/>
                        <a:ext cx="2600325" cy="220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4698" y="274265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Symmetric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405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1" name="Object 4"/>
          <p:cNvGraphicFramePr>
            <a:graphicFrameLocks noChangeAspect="1"/>
          </p:cNvGraphicFramePr>
          <p:nvPr/>
        </p:nvGraphicFramePr>
        <p:xfrm>
          <a:off x="3000375" y="2349501"/>
          <a:ext cx="5335588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0" name="Equation" r:id="rId4" imgW="1955800" imgH="939800" progId="Equation.DSMT4">
                  <p:embed/>
                </p:oleObj>
              </mc:Choice>
              <mc:Fallback>
                <p:oleObj name="Equation" r:id="rId4" imgW="1955800" imgH="939800" progId="Equation.DSMT4">
                  <p:embed/>
                  <p:pic>
                    <p:nvPicPr>
                      <p:cNvPr id="1300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349501"/>
                        <a:ext cx="5335588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2" name="Rectangle 5"/>
          <p:cNvSpPr>
            <a:spLocks noChangeArrowheads="1"/>
          </p:cNvSpPr>
          <p:nvPr/>
        </p:nvSpPr>
        <p:spPr bwMode="auto">
          <a:xfrm>
            <a:off x="1774825" y="1628775"/>
            <a:ext cx="82296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Let </a:t>
            </a:r>
            <a:r>
              <a:rPr lang="en-US" altLang="en-US" i="1">
                <a:cs typeface="Times New Roman" panose="02020603050405020304" pitchFamily="18" charset="0"/>
              </a:rPr>
              <a:t>A</a:t>
            </a:r>
            <a:r>
              <a:rPr lang="en-US" altLang="en-US"/>
              <a:t> denote then </a:t>
            </a:r>
            <a:r>
              <a:rPr lang="en-US" altLang="en-US" i="1"/>
              <a:t>n </a:t>
            </a:r>
            <a:r>
              <a:rPr lang="en-US" altLang="en-US">
                <a:cs typeface="Times New Roman" panose="02020603050405020304" pitchFamily="18" charset="0"/>
              </a:rPr>
              <a:t>× 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matrix</a:t>
            </a:r>
          </a:p>
        </p:txBody>
      </p:sp>
      <p:sp>
        <p:nvSpPr>
          <p:cNvPr id="130053" name="Rectangle 6"/>
          <p:cNvSpPr>
            <a:spLocks noChangeArrowheads="1"/>
          </p:cNvSpPr>
          <p:nvPr/>
        </p:nvSpPr>
        <p:spPr bwMode="auto">
          <a:xfrm>
            <a:off x="1992313" y="5013325"/>
            <a:ext cx="82296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Then</a:t>
            </a:r>
            <a:endParaRPr lang="en-US" altLang="en-US">
              <a:cs typeface="Times New Roman" panose="02020603050405020304" pitchFamily="18" charset="0"/>
            </a:endParaRPr>
          </a:p>
        </p:txBody>
      </p:sp>
      <p:graphicFrame>
        <p:nvGraphicFramePr>
          <p:cNvPr id="130054" name="Object 7"/>
          <p:cNvGraphicFramePr>
            <a:graphicFrameLocks noChangeAspect="1"/>
          </p:cNvGraphicFramePr>
          <p:nvPr/>
        </p:nvGraphicFramePr>
        <p:xfrm>
          <a:off x="3719513" y="5084764"/>
          <a:ext cx="235585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1" name="Equation" r:id="rId6" imgW="863225" imgH="431613" progId="Equation.DSMT4">
                  <p:embed/>
                </p:oleObj>
              </mc:Choice>
              <mc:Fallback>
                <p:oleObj name="Equation" r:id="rId6" imgW="863225" imgH="431613" progId="Equation.DSMT4">
                  <p:embed/>
                  <p:pic>
                    <p:nvPicPr>
                      <p:cNvPr id="13005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5084764"/>
                        <a:ext cx="235585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2124" y="393201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Trace and Determinant of a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5262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098" name="Object 3"/>
          <p:cNvGraphicFramePr>
            <a:graphicFrameLocks noChangeAspect="1"/>
          </p:cNvGraphicFramePr>
          <p:nvPr/>
        </p:nvGraphicFramePr>
        <p:xfrm>
          <a:off x="1992313" y="0"/>
          <a:ext cx="7777162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5" name="Equation" r:id="rId4" imgW="3238500" imgH="939800" progId="Equation.DSMT4">
                  <p:embed/>
                </p:oleObj>
              </mc:Choice>
              <mc:Fallback>
                <p:oleObj name="Equation" r:id="rId4" imgW="3238500" imgH="939800" progId="Equation.DSMT4">
                  <p:embed/>
                  <p:pic>
                    <p:nvPicPr>
                      <p:cNvPr id="132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0"/>
                        <a:ext cx="7777162" cy="225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1703388" y="260351"/>
            <a:ext cx="84248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also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32100" name="Rectangle 5"/>
          <p:cNvSpPr>
            <a:spLocks noChangeArrowheads="1"/>
          </p:cNvSpPr>
          <p:nvPr/>
        </p:nvSpPr>
        <p:spPr bwMode="auto">
          <a:xfrm>
            <a:off x="1524000" y="3429000"/>
            <a:ext cx="82296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where</a:t>
            </a:r>
            <a:endParaRPr lang="en-US" altLang="en-US">
              <a:cs typeface="Times New Roman" panose="02020603050405020304" pitchFamily="18" charset="0"/>
            </a:endParaRPr>
          </a:p>
        </p:txBody>
      </p:sp>
      <p:graphicFrame>
        <p:nvGraphicFramePr>
          <p:cNvPr id="132101" name="Object 6"/>
          <p:cNvGraphicFramePr>
            <a:graphicFrameLocks noChangeAspect="1"/>
          </p:cNvGraphicFramePr>
          <p:nvPr/>
        </p:nvGraphicFramePr>
        <p:xfrm>
          <a:off x="3071813" y="2276475"/>
          <a:ext cx="1731962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6" name="Equation" r:id="rId6" imgW="634725" imgH="444307" progId="Equation.DSMT4">
                  <p:embed/>
                </p:oleObj>
              </mc:Choice>
              <mc:Fallback>
                <p:oleObj name="Equation" r:id="rId6" imgW="634725" imgH="444307" progId="Equation.DSMT4">
                  <p:embed/>
                  <p:pic>
                    <p:nvPicPr>
                      <p:cNvPr id="13210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276475"/>
                        <a:ext cx="1731962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2" name="Object 8"/>
          <p:cNvGraphicFramePr>
            <a:graphicFrameLocks noChangeAspect="1"/>
          </p:cNvGraphicFramePr>
          <p:nvPr/>
        </p:nvGraphicFramePr>
        <p:xfrm>
          <a:off x="2927351" y="3500438"/>
          <a:ext cx="37068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7" name="Equation" r:id="rId8" imgW="1358310" imgH="241195" progId="Equation.DSMT4">
                  <p:embed/>
                </p:oleObj>
              </mc:Choice>
              <mc:Fallback>
                <p:oleObj name="Equation" r:id="rId8" imgW="1358310" imgH="241195" progId="Equation.DSMT4">
                  <p:embed/>
                  <p:pic>
                    <p:nvPicPr>
                      <p:cNvPr id="13210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1" y="3500438"/>
                        <a:ext cx="3706813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3" name="Object 9"/>
          <p:cNvGraphicFramePr>
            <a:graphicFrameLocks noChangeAspect="1"/>
          </p:cNvGraphicFramePr>
          <p:nvPr/>
        </p:nvGraphicFramePr>
        <p:xfrm>
          <a:off x="6672263" y="3573463"/>
          <a:ext cx="3852862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8" name="Equation" r:id="rId10" imgW="1930400" imgH="457200" progId="Equation.DSMT4">
                  <p:embed/>
                </p:oleObj>
              </mc:Choice>
              <mc:Fallback>
                <p:oleObj name="Equation" r:id="rId10" imgW="1930400" imgH="457200" progId="Equation.DSMT4">
                  <p:embed/>
                  <p:pic>
                    <p:nvPicPr>
                      <p:cNvPr id="13210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3573463"/>
                        <a:ext cx="3852862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4" name="Object 10"/>
          <p:cNvGraphicFramePr>
            <a:graphicFrameLocks noChangeAspect="1"/>
          </p:cNvGraphicFramePr>
          <p:nvPr/>
        </p:nvGraphicFramePr>
        <p:xfrm>
          <a:off x="2208214" y="4941889"/>
          <a:ext cx="4421187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9" name="Equation" r:id="rId12" imgW="1841500" imgH="482600" progId="Equation.DSMT4">
                  <p:embed/>
                </p:oleObj>
              </mc:Choice>
              <mc:Fallback>
                <p:oleObj name="Equation" r:id="rId12" imgW="1841500" imgH="482600" progId="Equation.DSMT4">
                  <p:embed/>
                  <p:pic>
                    <p:nvPicPr>
                      <p:cNvPr id="13210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941889"/>
                        <a:ext cx="4421187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18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640013" y="908050"/>
          <a:ext cx="3111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9" name="Equation" r:id="rId4" imgW="1295400" imgH="254000" progId="Equation.DSMT4">
                  <p:embed/>
                </p:oleObj>
              </mc:Choice>
              <mc:Fallback>
                <p:oleObj name="Equation" r:id="rId4" imgW="1295400" imgH="254000" progId="Equation.DSMT4">
                  <p:embed/>
                  <p:pic>
                    <p:nvPicPr>
                      <p:cNvPr id="134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908050"/>
                        <a:ext cx="3111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760413" y="180975"/>
            <a:ext cx="84248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70C0"/>
                </a:solidFill>
              </a:rPr>
              <a:t>Some properties</a:t>
            </a:r>
            <a:endParaRPr lang="en-US" altLang="en-US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34148" name="Object 9"/>
          <p:cNvGraphicFramePr>
            <a:graphicFrameLocks noChangeAspect="1"/>
          </p:cNvGraphicFramePr>
          <p:nvPr/>
        </p:nvGraphicFramePr>
        <p:xfrm>
          <a:off x="2549525" y="1773238"/>
          <a:ext cx="5308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0" name="Equation" r:id="rId6" imgW="2209800" imgH="254000" progId="Equation.DSMT4">
                  <p:embed/>
                </p:oleObj>
              </mc:Choice>
              <mc:Fallback>
                <p:oleObj name="Equation" r:id="rId6" imgW="2209800" imgH="254000" progId="Equation.DSMT4">
                  <p:embed/>
                  <p:pic>
                    <p:nvPicPr>
                      <p:cNvPr id="13414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1773238"/>
                        <a:ext cx="5308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10"/>
          <p:cNvGraphicFramePr>
            <a:graphicFrameLocks noChangeAspect="1"/>
          </p:cNvGraphicFramePr>
          <p:nvPr/>
        </p:nvGraphicFramePr>
        <p:xfrm>
          <a:off x="2711451" y="2852738"/>
          <a:ext cx="21050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1" name="Equation" r:id="rId8" imgW="875920" imgH="444307" progId="Equation.DSMT4">
                  <p:embed/>
                </p:oleObj>
              </mc:Choice>
              <mc:Fallback>
                <p:oleObj name="Equation" r:id="rId8" imgW="875920" imgH="444307" progId="Equation.DSMT4">
                  <p:embed/>
                  <p:pic>
                    <p:nvPicPr>
                      <p:cNvPr id="13414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852738"/>
                        <a:ext cx="21050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11"/>
          <p:cNvGraphicFramePr>
            <a:graphicFrameLocks noChangeAspect="1"/>
          </p:cNvGraphicFramePr>
          <p:nvPr/>
        </p:nvGraphicFramePr>
        <p:xfrm>
          <a:off x="2566989" y="4221164"/>
          <a:ext cx="6618287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2" name="Equation" r:id="rId10" imgW="2755900" imgH="609600" progId="Equation.DSMT4">
                  <p:embed/>
                </p:oleObj>
              </mc:Choice>
              <mc:Fallback>
                <p:oleObj name="Equation" r:id="rId10" imgW="2755900" imgH="609600" progId="Equation.DSMT4">
                  <p:embed/>
                  <p:pic>
                    <p:nvPicPr>
                      <p:cNvPr id="13415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4221164"/>
                        <a:ext cx="6618287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1" name="Object 12"/>
          <p:cNvGraphicFramePr>
            <a:graphicFrameLocks noChangeAspect="1"/>
          </p:cNvGraphicFramePr>
          <p:nvPr/>
        </p:nvGraphicFramePr>
        <p:xfrm>
          <a:off x="3935414" y="5805488"/>
          <a:ext cx="44846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3" name="Equation" r:id="rId12" imgW="1866090" imgH="253890" progId="Equation.DSMT4">
                  <p:embed/>
                </p:oleObj>
              </mc:Choice>
              <mc:Fallback>
                <p:oleObj name="Equation" r:id="rId12" imgW="1866090" imgH="253890" progId="Equation.DSMT4">
                  <p:embed/>
                  <p:pic>
                    <p:nvPicPr>
                      <p:cNvPr id="1341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4" y="5805488"/>
                        <a:ext cx="44846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26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Content Placeholder 2"/>
          <p:cNvSpPr>
            <a:spLocks noGrp="1"/>
          </p:cNvSpPr>
          <p:nvPr>
            <p:ph idx="1"/>
          </p:nvPr>
        </p:nvSpPr>
        <p:spPr>
          <a:xfrm>
            <a:off x="541993" y="1502442"/>
            <a:ext cx="8596668" cy="633874"/>
          </a:xfrm>
        </p:spPr>
        <p:txBody>
          <a:bodyPr>
            <a:normAutofit/>
          </a:bodyPr>
          <a:lstStyle/>
          <a:p>
            <a:pPr marL="914400" lvl="1" indent="-514350"/>
            <a:r>
              <a:rPr lang="en-CA" altLang="en-US" sz="2500" dirty="0" smtClean="0"/>
              <a:t>A matrix is orthogonal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848361"/>
              </p:ext>
            </p:extLst>
          </p:nvPr>
        </p:nvGraphicFramePr>
        <p:xfrm>
          <a:off x="2519940" y="2136316"/>
          <a:ext cx="25955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8" name="Equation" r:id="rId3" imgW="888614" imgH="165028" progId="Equation.DSMT4">
                  <p:embed/>
                </p:oleObj>
              </mc:Choice>
              <mc:Fallback>
                <p:oleObj name="Equation" r:id="rId3" imgW="888614" imgH="165028" progId="Equation.DSMT4">
                  <p:embed/>
                  <p:pic>
                    <p:nvPicPr>
                      <p:cNvPr id="145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940" y="2136316"/>
                        <a:ext cx="2595562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993" y="4186903"/>
            <a:ext cx="75311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CA" altLang="en-US" dirty="0"/>
              <a:t>The following matrix </a:t>
            </a:r>
            <a:r>
              <a:rPr lang="en-CA" altLang="en-US" i="1" dirty="0"/>
              <a:t>P </a:t>
            </a:r>
            <a:r>
              <a:rPr lang="en-CA" altLang="en-US" dirty="0"/>
              <a:t>is orthogonal</a:t>
            </a:r>
            <a:endParaRPr lang="en-US" alt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41993" y="3279316"/>
            <a:ext cx="7920038" cy="67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kumimoji="1" lang="en-US" altLang="zh-TW" sz="2800" dirty="0">
                <a:solidFill>
                  <a:schemeClr val="hlink"/>
                </a:solidFill>
                <a:ea typeface="標楷體" pitchFamily="65" charset="-120"/>
              </a:rPr>
              <a:t>Example 5: Orthogonal Matrix</a:t>
            </a:r>
            <a:endParaRPr kumimoji="1" lang="en-US" altLang="en-US" sz="2800" dirty="0">
              <a:solidFill>
                <a:schemeClr val="hlink"/>
              </a:solidFill>
              <a:ea typeface="標楷體" pitchFamily="65" charset="-120"/>
            </a:endParaRPr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53316"/>
              </p:ext>
            </p:extLst>
          </p:nvPr>
        </p:nvGraphicFramePr>
        <p:xfrm>
          <a:off x="3463638" y="4848891"/>
          <a:ext cx="3844925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9" name="Equation" r:id="rId5" imgW="1536700" imgH="736600" progId="Equation.3">
                  <p:embed/>
                </p:oleObj>
              </mc:Choice>
              <mc:Fallback>
                <p:oleObj name="Equation" r:id="rId5" imgW="1536700" imgH="736600" progId="Equation.3">
                  <p:embed/>
                  <p:pic>
                    <p:nvPicPr>
                      <p:cNvPr id="14746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638" y="4848891"/>
                        <a:ext cx="3844925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42234" y="397059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Orthogonal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6821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063750" y="1487489"/>
            <a:ext cx="8458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defRPr/>
            </a:pPr>
            <a:r>
              <a:rPr lang="zh-TW" altLang="en-US">
                <a:solidFill>
                  <a:schemeClr val="tx1"/>
                </a:solidFill>
              </a:rPr>
              <a:t>  </a:t>
            </a:r>
            <a:r>
              <a:rPr lang="en-US" altLang="zh-TW">
                <a:solidFill>
                  <a:schemeClr val="tx1"/>
                </a:solidFill>
              </a:rPr>
              <a:t>If </a:t>
            </a:r>
            <a:r>
              <a:rPr lang="en-US" altLang="zh-TW" i="1">
                <a:solidFill>
                  <a:schemeClr val="tx1"/>
                </a:solidFill>
              </a:rPr>
              <a:t>A </a:t>
            </a:r>
            <a:r>
              <a:rPr lang="en-US" altLang="zh-TW">
                <a:solidFill>
                  <a:schemeClr val="tx1"/>
                </a:solidFill>
              </a:rPr>
              <a:t>is an invertible matrix,</a:t>
            </a:r>
            <a:r>
              <a:rPr lang="en-US" altLang="zh-TW" i="1">
                <a:solidFill>
                  <a:schemeClr val="tx1"/>
                </a:solidFill>
              </a:rPr>
              <a:t> k </a:t>
            </a:r>
            <a:r>
              <a:rPr lang="en-US" altLang="zh-TW">
                <a:solidFill>
                  <a:schemeClr val="tx1"/>
                </a:solidFill>
              </a:rPr>
              <a:t>is a positive integer, and</a:t>
            </a:r>
            <a:r>
              <a:rPr lang="en-US" altLang="zh-TW" i="1">
                <a:solidFill>
                  <a:schemeClr val="tx1"/>
                </a:solidFill>
              </a:rPr>
              <a:t> c </a:t>
            </a:r>
            <a:r>
              <a:rPr lang="en-US" altLang="zh-TW">
                <a:solidFill>
                  <a:schemeClr val="tx1"/>
                </a:solidFill>
              </a:rPr>
              <a:t>is a scalar</a:t>
            </a:r>
          </a:p>
          <a:p>
            <a:pPr eaLnBrk="1" hangingPunct="1">
              <a:spcBef>
                <a:spcPct val="50000"/>
              </a:spcBef>
              <a:buClrTx/>
              <a:buSzTx/>
              <a:defRPr/>
            </a:pPr>
            <a:r>
              <a:rPr lang="en-US" altLang="zh-TW">
                <a:solidFill>
                  <a:schemeClr val="tx1"/>
                </a:solidFill>
              </a:rPr>
              <a:t>  not equal to zero,  then</a:t>
            </a:r>
          </a:p>
        </p:txBody>
      </p:sp>
      <p:graphicFrame>
        <p:nvGraphicFramePr>
          <p:cNvPr id="38916" name="Object 6"/>
          <p:cNvGraphicFramePr>
            <a:graphicFrameLocks noChangeAspect="1"/>
          </p:cNvGraphicFramePr>
          <p:nvPr/>
        </p:nvGraphicFramePr>
        <p:xfrm>
          <a:off x="2425701" y="2708275"/>
          <a:ext cx="46069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6" name="方程式" r:id="rId4" imgW="4610100" imgH="406400" progId="Equation.3">
                  <p:embed/>
                </p:oleObj>
              </mc:Choice>
              <mc:Fallback>
                <p:oleObj name="方程式" r:id="rId4" imgW="4610100" imgH="406400" progId="Equation.3">
                  <p:embed/>
                  <p:pic>
                    <p:nvPicPr>
                      <p:cNvPr id="3891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1" y="2708275"/>
                        <a:ext cx="46069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2373314" y="3429001"/>
          <a:ext cx="78263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7" name="方程式" r:id="rId6" imgW="3860800" imgH="355600" progId="Equation.3">
                  <p:embed/>
                </p:oleObj>
              </mc:Choice>
              <mc:Fallback>
                <p:oleObj name="方程式" r:id="rId6" imgW="3860800" imgH="355600" progId="Equation.3">
                  <p:embed/>
                  <p:pic>
                    <p:nvPicPr>
                      <p:cNvPr id="64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4" y="3429001"/>
                        <a:ext cx="78263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2430463" y="4073525"/>
          <a:ext cx="5537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8" name="方程式" r:id="rId8" imgW="5537200" imgH="723900" progId="Equation.3">
                  <p:embed/>
                </p:oleObj>
              </mc:Choice>
              <mc:Fallback>
                <p:oleObj name="方程式" r:id="rId8" imgW="5537200" imgH="723900" progId="Equation.3">
                  <p:embed/>
                  <p:pic>
                    <p:nvPicPr>
                      <p:cNvPr id="64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4073525"/>
                        <a:ext cx="5537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2424114" y="4924425"/>
          <a:ext cx="51847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9" name="方程式" r:id="rId10" imgW="2489200" imgH="228600" progId="Equation.3">
                  <p:embed/>
                </p:oleObj>
              </mc:Choice>
              <mc:Fallback>
                <p:oleObj name="方程式" r:id="rId10" imgW="2489200" imgH="228600" progId="Equation.3">
                  <p:embed/>
                  <p:pic>
                    <p:nvPicPr>
                      <p:cNvPr id="64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4924425"/>
                        <a:ext cx="51847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1905000" y="914401"/>
            <a:ext cx="752475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altLang="zh-TW" dirty="0" smtClean="0"/>
              <a:t>Properties </a:t>
            </a:r>
            <a:r>
              <a:rPr lang="en-US" altLang="zh-TW" dirty="0"/>
              <a:t>of inverse matrices)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011" y="205801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Inverse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85881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50273" y="1200151"/>
            <a:ext cx="381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dirty="0"/>
              <a:t>  </a:t>
            </a:r>
            <a:r>
              <a:rPr lang="en-US" altLang="zh-TW" dirty="0"/>
              <a:t>Zero </a:t>
            </a:r>
            <a:r>
              <a:rPr lang="en-US" altLang="zh-TW" dirty="0" err="1" smtClean="0"/>
              <a:t>matrx</a:t>
            </a:r>
            <a:r>
              <a:rPr lang="en-US" altLang="zh-TW" dirty="0"/>
              <a:t>:</a:t>
            </a:r>
            <a:endParaRPr lang="en-US" altLang="zh-TW" dirty="0">
              <a:ea typeface="新細明體" pitchFamily="18" charset="-120"/>
            </a:endParaRPr>
          </a:p>
        </p:txBody>
      </p:sp>
      <p:graphicFrame>
        <p:nvGraphicFramePr>
          <p:cNvPr id="409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57423"/>
              </p:ext>
            </p:extLst>
          </p:nvPr>
        </p:nvGraphicFramePr>
        <p:xfrm>
          <a:off x="2765858" y="1200151"/>
          <a:ext cx="58261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6" name="Equation" r:id="rId4" imgW="291973" imgH="228501" progId="Equation.3">
                  <p:embed/>
                </p:oleObj>
              </mc:Choice>
              <mc:Fallback>
                <p:oleObj name="Equation" r:id="rId4" imgW="291973" imgH="228501" progId="Equation.3">
                  <p:embed/>
                  <p:pic>
                    <p:nvPicPr>
                      <p:cNvPr id="409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858" y="1200151"/>
                        <a:ext cx="582612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78954"/>
              </p:ext>
            </p:extLst>
          </p:nvPr>
        </p:nvGraphicFramePr>
        <p:xfrm>
          <a:off x="997526" y="2473036"/>
          <a:ext cx="322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7" name="Equation" r:id="rId6" imgW="1612900" imgH="228600" progId="Equation.3">
                  <p:embed/>
                </p:oleObj>
              </mc:Choice>
              <mc:Fallback>
                <p:oleObj name="Equation" r:id="rId6" imgW="1612900" imgH="228600" progId="Equation.3">
                  <p:embed/>
                  <p:pic>
                    <p:nvPicPr>
                      <p:cNvPr id="1945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526" y="2473036"/>
                        <a:ext cx="3225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31740"/>
              </p:ext>
            </p:extLst>
          </p:nvPr>
        </p:nvGraphicFramePr>
        <p:xfrm>
          <a:off x="919739" y="3065174"/>
          <a:ext cx="27035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8" name="方程式" r:id="rId8" imgW="2705100" imgH="381000" progId="Equation.3">
                  <p:embed/>
                </p:oleObj>
              </mc:Choice>
              <mc:Fallback>
                <p:oleObj name="方程式" r:id="rId8" imgW="2705100" imgH="381000" progId="Equation.3">
                  <p:embed/>
                  <p:pic>
                    <p:nvPicPr>
                      <p:cNvPr id="1946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739" y="3065174"/>
                        <a:ext cx="27035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490172"/>
              </p:ext>
            </p:extLst>
          </p:nvPr>
        </p:nvGraphicFramePr>
        <p:xfrm>
          <a:off x="1730951" y="3565237"/>
          <a:ext cx="23114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9" name="方程式" r:id="rId10" imgW="2311400" imgH="381000" progId="Equation.3">
                  <p:embed/>
                </p:oleObj>
              </mc:Choice>
              <mc:Fallback>
                <p:oleObj name="方程式" r:id="rId10" imgW="2311400" imgH="381000" progId="Equation.3">
                  <p:embed/>
                  <p:pic>
                    <p:nvPicPr>
                      <p:cNvPr id="194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951" y="3565237"/>
                        <a:ext cx="23114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545850"/>
              </p:ext>
            </p:extLst>
          </p:nvPr>
        </p:nvGraphicFramePr>
        <p:xfrm>
          <a:off x="1651577" y="4022437"/>
          <a:ext cx="4164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0" name="Equation" r:id="rId12" imgW="2082800" imgH="228600" progId="Equation.3">
                  <p:embed/>
                </p:oleObj>
              </mc:Choice>
              <mc:Fallback>
                <p:oleObj name="Equation" r:id="rId12" imgW="2082800" imgH="228600" progId="Equation.3">
                  <p:embed/>
                  <p:pic>
                    <p:nvPicPr>
                      <p:cNvPr id="1946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577" y="4022437"/>
                        <a:ext cx="416401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616526" y="4860638"/>
            <a:ext cx="8610600" cy="1509713"/>
            <a:chOff x="240" y="2160"/>
            <a:chExt cx="4992" cy="951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40" y="2160"/>
              <a:ext cx="8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zh-TW" altLang="en-US"/>
                <a:t> </a:t>
              </a:r>
              <a:r>
                <a:rPr lang="en-US" altLang="zh-TW"/>
                <a:t>Notes:</a:t>
              </a:r>
              <a:endParaRPr lang="en-US" altLang="zh-TW">
                <a:ea typeface="新細明體" pitchFamily="18" charset="-12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528" y="2471"/>
              <a:ext cx="470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914400" indent="-45720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371600" indent="-4572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828800" indent="-4572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286000" indent="-4572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743200" indent="-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3200400" indent="-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657600" indent="-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4114800" indent="-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AutoNum type="arabicParenBoth"/>
                <a:defRPr/>
              </a:pPr>
              <a:r>
                <a:rPr lang="en-US" altLang="zh-TW">
                  <a:solidFill>
                    <a:schemeClr val="tx1"/>
                  </a:solidFill>
                </a:rPr>
                <a:t>0</a:t>
              </a:r>
              <a:r>
                <a:rPr lang="en-US" altLang="zh-TW" i="1" baseline="-25000">
                  <a:solidFill>
                    <a:schemeClr val="tx1"/>
                  </a:solidFill>
                </a:rPr>
                <a:t>m</a:t>
              </a:r>
              <a:r>
                <a:rPr lang="en-US" altLang="zh-TW" baseline="-25000">
                  <a:solidFill>
                    <a:schemeClr val="tx1"/>
                  </a:solidFill>
                </a:rPr>
                <a:t>×</a:t>
              </a:r>
              <a:r>
                <a:rPr lang="en-US" altLang="zh-TW" i="1" baseline="-25000">
                  <a:solidFill>
                    <a:schemeClr val="tx1"/>
                  </a:solidFill>
                </a:rPr>
                <a:t>n</a:t>
              </a:r>
              <a:r>
                <a:rPr lang="en-US" altLang="zh-TW">
                  <a:solidFill>
                    <a:schemeClr val="tx1"/>
                  </a:solidFill>
                </a:rPr>
                <a:t>: </a:t>
              </a:r>
              <a:r>
                <a:rPr lang="en-US" altLang="zh-TW">
                  <a:solidFill>
                    <a:schemeClr val="folHlink"/>
                  </a:solidFill>
                </a:rPr>
                <a:t> </a:t>
              </a:r>
              <a:r>
                <a:rPr lang="en-US" altLang="zh-TW" b="1">
                  <a:solidFill>
                    <a:schemeClr val="folHlink"/>
                  </a:solidFill>
                </a:rPr>
                <a:t>the additive identity</a:t>
              </a:r>
              <a:r>
                <a:rPr lang="en-US" altLang="zh-TW">
                  <a:solidFill>
                    <a:schemeClr val="tx1"/>
                  </a:solidFill>
                </a:rPr>
                <a:t> for the set of all </a:t>
              </a:r>
              <a:r>
                <a:rPr lang="en-US" altLang="zh-TW" i="1">
                  <a:solidFill>
                    <a:schemeClr val="tx1"/>
                  </a:solidFill>
                </a:rPr>
                <a:t>m</a:t>
              </a:r>
              <a:r>
                <a:rPr lang="en-US" altLang="zh-TW">
                  <a:solidFill>
                    <a:schemeClr val="tx1"/>
                  </a:solidFill>
                </a:rPr>
                <a:t>×</a:t>
              </a:r>
              <a:r>
                <a:rPr lang="en-US" altLang="zh-TW" i="1">
                  <a:solidFill>
                    <a:schemeClr val="tx1"/>
                  </a:solidFill>
                </a:rPr>
                <a:t>n </a:t>
              </a:r>
              <a:r>
                <a:rPr lang="en-US" altLang="zh-TW">
                  <a:solidFill>
                    <a:schemeClr val="tx1"/>
                  </a:solidFill>
                </a:rPr>
                <a:t>matrices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AutoNum type="arabicParenBoth"/>
                <a:defRPr/>
              </a:pPr>
              <a:r>
                <a:rPr lang="en-US" altLang="zh-TW">
                  <a:solidFill>
                    <a:schemeClr val="tx1"/>
                  </a:solidFill>
                  <a:ea typeface="新細明體" pitchFamily="18" charset="-120"/>
                  <a:cs typeface="Times New Roman" pitchFamily="18" charset="0"/>
                </a:rPr>
                <a:t>–</a:t>
              </a:r>
              <a:r>
                <a:rPr lang="en-US" altLang="zh-TW" i="1">
                  <a:solidFill>
                    <a:schemeClr val="tx1"/>
                  </a:solidFill>
                </a:rPr>
                <a:t>A</a:t>
              </a:r>
              <a:r>
                <a:rPr lang="en-US" altLang="zh-TW">
                  <a:solidFill>
                    <a:schemeClr val="tx1"/>
                  </a:solidFill>
                </a:rPr>
                <a:t>: </a:t>
              </a:r>
              <a:r>
                <a:rPr lang="en-US" altLang="zh-TW" b="1">
                  <a:solidFill>
                    <a:schemeClr val="folHlink"/>
                  </a:solidFill>
                </a:rPr>
                <a:t>the additive inverse</a:t>
              </a:r>
              <a:r>
                <a:rPr lang="en-US" altLang="zh-TW">
                  <a:solidFill>
                    <a:schemeClr val="tx1"/>
                  </a:solidFill>
                </a:rPr>
                <a:t> of </a:t>
              </a:r>
              <a:r>
                <a:rPr lang="en-US" altLang="zh-TW" i="1">
                  <a:solidFill>
                    <a:schemeClr val="tx1"/>
                  </a:solidFill>
                </a:rPr>
                <a:t>A</a:t>
              </a:r>
              <a:endParaRPr lang="en-US" altLang="zh-TW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16526" y="2012662"/>
            <a:ext cx="752475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Wingdings" charset="2"/>
              <a:buChar char="n"/>
              <a:defRPr/>
            </a:pPr>
            <a:r>
              <a:rPr lang="zh-TW" altLang="en-US"/>
              <a:t> </a:t>
            </a:r>
            <a:r>
              <a:rPr lang="en-US" altLang="zh-TW"/>
              <a:t>Properties of zero matrices: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9834" y="193674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Zero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5761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1A2C81EB-88B3-4924-BBB1-8AA247208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1"/>
            <a:ext cx="9906000" cy="49879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Garamond" panose="02020404030301010803" pitchFamily="18" charset="0"/>
              </a:rPr>
              <a:t>Given a matrix, </a:t>
            </a:r>
            <a:r>
              <a:rPr lang="en-US" altLang="en-US" sz="2800" b="1" dirty="0">
                <a:latin typeface="Garamond" panose="02020404030301010803" pitchFamily="18" charset="0"/>
              </a:rPr>
              <a:t>A</a:t>
            </a:r>
            <a:r>
              <a:rPr lang="en-US" altLang="en-US" sz="2800" dirty="0">
                <a:latin typeface="Garamond" panose="02020404030301010803" pitchFamily="18" charset="0"/>
              </a:rPr>
              <a:t>, 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 is the eigenvector and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dirty="0">
                <a:latin typeface="Garamond" panose="02020404030301010803" pitchFamily="18" charset="0"/>
              </a:rPr>
              <a:t> is the corresponding eigenvalue if </a:t>
            </a:r>
            <a:r>
              <a:rPr lang="en-US" altLang="en-US" sz="2800" b="1" dirty="0">
                <a:latin typeface="Garamond" panose="02020404030301010803" pitchFamily="18" charset="0"/>
              </a:rPr>
              <a:t>Ax </a:t>
            </a:r>
            <a:r>
              <a:rPr lang="en-US" altLang="en-US" sz="2800" dirty="0">
                <a:latin typeface="Garamond" panose="02020404030301010803" pitchFamily="18" charset="0"/>
              </a:rPr>
              <a:t>=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b="1" dirty="0">
                <a:latin typeface="Garamond" panose="02020404030301010803" pitchFamily="18" charset="0"/>
              </a:rPr>
              <a:t>A</a:t>
            </a:r>
            <a:r>
              <a:rPr lang="en-US" altLang="en-US" sz="2800" dirty="0">
                <a:latin typeface="Garamond" panose="02020404030301010803" pitchFamily="18" charset="0"/>
              </a:rPr>
              <a:t> must be square and the determinant of </a:t>
            </a:r>
            <a:r>
              <a:rPr lang="en-US" altLang="en-US" sz="2800" b="1" dirty="0">
                <a:latin typeface="Garamond" panose="02020404030301010803" pitchFamily="18" charset="0"/>
              </a:rPr>
              <a:t>A </a:t>
            </a:r>
            <a:r>
              <a:rPr lang="en-US" altLang="en-US" sz="2800" dirty="0">
                <a:latin typeface="Garamond" panose="02020404030301010803" pitchFamily="18" charset="0"/>
              </a:rPr>
              <a:t>-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dirty="0">
                <a:latin typeface="Garamond" panose="02020404030301010803" pitchFamily="18" charset="0"/>
              </a:rPr>
              <a:t> </a:t>
            </a:r>
            <a:r>
              <a:rPr lang="en-US" altLang="en-US" sz="2800" b="1" dirty="0">
                <a:latin typeface="Garamond" panose="02020404030301010803" pitchFamily="18" charset="0"/>
              </a:rPr>
              <a:t>I</a:t>
            </a:r>
            <a:r>
              <a:rPr lang="en-US" altLang="en-US" sz="2800" dirty="0">
                <a:latin typeface="Garamond" panose="02020404030301010803" pitchFamily="18" charset="0"/>
              </a:rPr>
              <a:t> must be equal to zero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dirty="0">
                <a:latin typeface="Garamond" panose="02020404030301010803" pitchFamily="18" charset="0"/>
              </a:rPr>
              <a:t>Ax </a:t>
            </a:r>
            <a:r>
              <a:rPr lang="en-US" altLang="en-US" sz="2800" dirty="0">
                <a:latin typeface="Garamond" panose="02020404030301010803" pitchFamily="18" charset="0"/>
              </a:rPr>
              <a:t>-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b="1" dirty="0">
                <a:latin typeface="Garamond" panose="02020404030301010803" pitchFamily="18" charset="0"/>
              </a:rPr>
              <a:t>x </a:t>
            </a:r>
            <a:r>
              <a:rPr lang="en-US" altLang="en-US" sz="2800" dirty="0">
                <a:latin typeface="Garamond" panose="02020404030301010803" pitchFamily="18" charset="0"/>
              </a:rPr>
              <a:t>= 0 </a:t>
            </a:r>
            <a:r>
              <a:rPr lang="en-US" altLang="en-US" sz="2800" dirty="0" err="1">
                <a:latin typeface="cmsy10" pitchFamily="34" charset="0"/>
              </a:rPr>
              <a:t>iff</a:t>
            </a:r>
            <a:r>
              <a:rPr lang="en-US" altLang="en-US" sz="2800" dirty="0">
                <a:latin typeface="Garamond" panose="02020404030301010803" pitchFamily="18" charset="0"/>
              </a:rPr>
              <a:t> (</a:t>
            </a:r>
            <a:r>
              <a:rPr lang="en-US" altLang="en-US" sz="2800" b="1" dirty="0">
                <a:latin typeface="Garamond" panose="02020404030301010803" pitchFamily="18" charset="0"/>
              </a:rPr>
              <a:t>A </a:t>
            </a:r>
            <a:r>
              <a:rPr lang="en-US" altLang="en-US" sz="2800" dirty="0">
                <a:latin typeface="Garamond" panose="02020404030301010803" pitchFamily="18" charset="0"/>
              </a:rPr>
              <a:t>-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b="1" dirty="0">
                <a:latin typeface="Garamond" panose="02020404030301010803" pitchFamily="18" charset="0"/>
              </a:rPr>
              <a:t>I</a:t>
            </a:r>
            <a:r>
              <a:rPr lang="en-US" altLang="en-US" sz="2800" dirty="0">
                <a:latin typeface="Garamond" panose="02020404030301010803" pitchFamily="18" charset="0"/>
              </a:rPr>
              <a:t>) 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 = 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>
                <a:latin typeface="Garamond" panose="02020404030301010803" pitchFamily="18" charset="0"/>
              </a:rPr>
              <a:t>Trivial solution is if </a:t>
            </a:r>
            <a:r>
              <a:rPr lang="en-US" altLang="en-US" sz="2800" b="1" dirty="0">
                <a:latin typeface="Garamond" panose="02020404030301010803" pitchFamily="18" charset="0"/>
              </a:rPr>
              <a:t>x </a:t>
            </a:r>
            <a:r>
              <a:rPr lang="en-US" altLang="en-US" sz="2800" dirty="0">
                <a:latin typeface="Garamond" panose="02020404030301010803" pitchFamily="18" charset="0"/>
              </a:rPr>
              <a:t>= 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>
                <a:latin typeface="Garamond" panose="02020404030301010803" pitchFamily="18" charset="0"/>
              </a:rPr>
              <a:t>The nontrivial solution occurs when det(</a:t>
            </a:r>
            <a:r>
              <a:rPr lang="en-US" altLang="en-US" sz="2800" b="1" dirty="0">
                <a:latin typeface="Garamond" panose="02020404030301010803" pitchFamily="18" charset="0"/>
              </a:rPr>
              <a:t>A</a:t>
            </a:r>
            <a:r>
              <a:rPr lang="en-US" altLang="en-US" sz="2800" dirty="0">
                <a:latin typeface="Garamond" panose="02020404030301010803" pitchFamily="18" charset="0"/>
              </a:rPr>
              <a:t> -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b="1" dirty="0">
                <a:latin typeface="Garamond" panose="02020404030301010803" pitchFamily="18" charset="0"/>
              </a:rPr>
              <a:t>I</a:t>
            </a:r>
            <a:r>
              <a:rPr lang="en-US" altLang="en-US" sz="2800" dirty="0">
                <a:latin typeface="Garamond" panose="02020404030301010803" pitchFamily="18" charset="0"/>
              </a:rPr>
              <a:t>) =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Garamond" panose="02020404030301010803" pitchFamily="18" charset="0"/>
              </a:rPr>
              <a:t>Are eigenvectors unique?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>
                <a:latin typeface="Garamond" panose="02020404030301010803" pitchFamily="18" charset="0"/>
              </a:rPr>
              <a:t>If 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 is an eigenvector, then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US" altLang="en-US" sz="2800" b="1" dirty="0">
                <a:latin typeface="Garamond" panose="02020404030301010803" pitchFamily="18" charset="0"/>
              </a:rPr>
              <a:t>x </a:t>
            </a:r>
            <a:r>
              <a:rPr lang="en-US" altLang="en-US" sz="2800" dirty="0">
                <a:latin typeface="Garamond" panose="02020404030301010803" pitchFamily="18" charset="0"/>
              </a:rPr>
              <a:t>is also an eigenvector and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dirty="0">
                <a:latin typeface="Garamond" panose="02020404030301010803" pitchFamily="18" charset="0"/>
              </a:rPr>
              <a:t> is an eigenvalue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dirty="0">
                <a:latin typeface="Garamond" panose="02020404030301010803" pitchFamily="18" charset="0"/>
              </a:rPr>
              <a:t>A</a:t>
            </a:r>
            <a:r>
              <a:rPr lang="en-US" altLang="en-US" sz="2800" dirty="0">
                <a:latin typeface="Garamond" panose="02020404030301010803" pitchFamily="18" charset="0"/>
              </a:rPr>
              <a:t>(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) =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US" altLang="en-US" sz="2800" dirty="0">
                <a:latin typeface="Garamond" panose="02020404030301010803" pitchFamily="18" charset="0"/>
              </a:rPr>
              <a:t>(</a:t>
            </a:r>
            <a:r>
              <a:rPr lang="en-US" altLang="en-US" sz="2800" b="1" dirty="0">
                <a:latin typeface="Garamond" panose="02020404030301010803" pitchFamily="18" charset="0"/>
              </a:rPr>
              <a:t>Ax</a:t>
            </a:r>
            <a:r>
              <a:rPr lang="en-US" altLang="en-US" sz="2800" dirty="0">
                <a:latin typeface="Garamond" panose="02020404030301010803" pitchFamily="18" charset="0"/>
              </a:rPr>
              <a:t>) =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US" altLang="en-US" sz="2800" dirty="0">
                <a:latin typeface="Garamond" panose="02020404030301010803" pitchFamily="18" charset="0"/>
              </a:rPr>
              <a:t>(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) =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</a:t>
            </a:r>
            <a:r>
              <a:rPr lang="en-US" altLang="en-US" sz="2800" dirty="0">
                <a:latin typeface="Garamond" panose="02020404030301010803" pitchFamily="18" charset="0"/>
              </a:rPr>
              <a:t>(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US" altLang="en-US" sz="2800" b="1" dirty="0">
                <a:latin typeface="Garamond" panose="02020404030301010803" pitchFamily="18" charset="0"/>
              </a:rPr>
              <a:t>x</a:t>
            </a:r>
            <a:r>
              <a:rPr lang="en-US" altLang="en-US" sz="2800" dirty="0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782" y="321445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Eigenvalues and Eigenvectors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96832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7355A3E-4E35-4D8B-A3F2-2E691318AA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6118" y="1819116"/>
            <a:ext cx="6616317" cy="494745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E3192A-CD11-464A-99D4-165B83661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7" y="780891"/>
            <a:ext cx="5553075" cy="10382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71439C6-BCE4-40C9-820D-6FC1659E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en-US" altLang="zh-TW" dirty="0" smtClean="0">
                <a:solidFill>
                  <a:schemeClr val="hlink"/>
                </a:solidFill>
                <a:ea typeface="標楷體" pitchFamily="65" charset="-120"/>
              </a:rPr>
              <a:t>Example 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BA1B66-449F-4410-A783-09734C09EB0C}"/>
              </a:ext>
            </a:extLst>
          </p:cNvPr>
          <p:cNvSpPr txBox="1">
            <a:spLocks/>
          </p:cNvSpPr>
          <p:nvPr/>
        </p:nvSpPr>
        <p:spPr>
          <a:xfrm>
            <a:off x="175953" y="64338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/>
              <a:t>Page </a:t>
            </a:r>
            <a:fld id="{A973BAE2-7DD0-4A05-A95E-EC1444A28263}" type="slidenum">
              <a:rPr lang="en-US" b="1" smtClean="0"/>
              <a:pPr algn="l"/>
              <a:t>19</a:t>
            </a:fld>
            <a:endParaRPr lang="en-US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0DDACF-3C9E-4A28-85B1-058812ACBE78}"/>
              </a:ext>
            </a:extLst>
          </p:cNvPr>
          <p:cNvCxnSpPr>
            <a:cxnSpLocks/>
          </p:cNvCxnSpPr>
          <p:nvPr/>
        </p:nvCxnSpPr>
        <p:spPr>
          <a:xfrm>
            <a:off x="1360180" y="1834030"/>
            <a:ext cx="8184509" cy="2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38E7948-1CB6-415D-9BB0-CA9D76FDBC79}"/>
              </a:ext>
            </a:extLst>
          </p:cNvPr>
          <p:cNvSpPr txBox="1"/>
          <p:nvPr/>
        </p:nvSpPr>
        <p:spPr>
          <a:xfrm>
            <a:off x="3606104" y="2374779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Solution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C0C82F-E8E9-43C4-BB31-F3391B2D91FF}"/>
              </a:ext>
            </a:extLst>
          </p:cNvPr>
          <p:cNvSpPr txBox="1"/>
          <p:nvPr/>
        </p:nvSpPr>
        <p:spPr>
          <a:xfrm>
            <a:off x="4129497" y="1300003"/>
            <a:ext cx="1034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37772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964" y="669925"/>
            <a:ext cx="8042564" cy="867930"/>
          </a:xfrm>
        </p:spPr>
        <p:txBody>
          <a:bodyPr>
            <a:normAutofit/>
          </a:bodyPr>
          <a:lstStyle/>
          <a:p>
            <a:r>
              <a:rPr lang="en-US" dirty="0" smtClean="0"/>
              <a:t>Chapter 1 Review of Matrix Algebra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64" y="2005735"/>
            <a:ext cx="8638310" cy="3037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/>
              <a:t>The study of multivariate methods is greatly facilitated by the use of matrix algebra. This chapter presents a review of basic concepts of matrix algebra which are essential to both geometrical interpretations and algebraic explanations of subsequent multivariate statistical techniques.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23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411CC5-EFA5-47CD-AA94-20FAD91EF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9726" y="542877"/>
            <a:ext cx="2781300" cy="1057275"/>
          </a:xfr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8D60C6A1-6403-4FE1-9CE5-B77E8DA56B21}"/>
              </a:ext>
            </a:extLst>
          </p:cNvPr>
          <p:cNvGrpSpPr/>
          <p:nvPr/>
        </p:nvGrpSpPr>
        <p:grpSpPr>
          <a:xfrm>
            <a:off x="326159" y="1600152"/>
            <a:ext cx="8487134" cy="3473163"/>
            <a:chOff x="502989" y="2685778"/>
            <a:chExt cx="4906853" cy="241853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E2223F6-1154-48B0-9B7C-0E79A329C0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1180" b="29375"/>
            <a:stretch/>
          </p:blipFill>
          <p:spPr>
            <a:xfrm>
              <a:off x="502989" y="2938192"/>
              <a:ext cx="4906853" cy="2166124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7D5A6AC6-18C4-472F-8673-B5729190A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1785" y="2685778"/>
              <a:ext cx="1095375" cy="504825"/>
            </a:xfrm>
            <a:prstGeom prst="rect">
              <a:avLst/>
            </a:prstGeom>
          </p:spPr>
        </p:pic>
      </p:grp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EF4A68-60C4-4BFE-AFD4-1A0A4251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5953" y="6433820"/>
            <a:ext cx="2743200" cy="365125"/>
          </a:xfrm>
        </p:spPr>
        <p:txBody>
          <a:bodyPr/>
          <a:lstStyle/>
          <a:p>
            <a:pPr algn="l"/>
            <a:r>
              <a:rPr lang="en-US" b="1" dirty="0"/>
              <a:t>Page </a:t>
            </a:r>
            <a:fld id="{A973BAE2-7DD0-4A05-A95E-EC1444A28263}" type="slidenum">
              <a:rPr lang="en-US" b="1" smtClean="0"/>
              <a:pPr algn="l"/>
              <a:t>20</a:t>
            </a:fld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47C7AA-14AC-41FA-9BFD-5F0FCD449311}"/>
              </a:ext>
            </a:extLst>
          </p:cNvPr>
          <p:cNvSpPr txBox="1"/>
          <p:nvPr/>
        </p:nvSpPr>
        <p:spPr>
          <a:xfrm>
            <a:off x="4669156" y="1004175"/>
            <a:ext cx="94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Problem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46F9638-DEF6-4650-9938-ABE326911C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9990" y="1225870"/>
            <a:ext cx="1019175" cy="29527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BA66799-4B20-4ED4-AE30-A69491F44277}"/>
              </a:ext>
            </a:extLst>
          </p:cNvPr>
          <p:cNvSpPr txBox="1"/>
          <p:nvPr/>
        </p:nvSpPr>
        <p:spPr>
          <a:xfrm>
            <a:off x="677334" y="183166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Solution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8999" y="5181600"/>
                <a:ext cx="7548856" cy="1385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AX=0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⌊"/>
                          <m:endChr m:val="⌋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-4X1 + 4X2 = 0</a:t>
                </a:r>
              </a:p>
              <a:p>
                <a:r>
                  <a:rPr lang="en-US" dirty="0" smtClean="0"/>
                  <a:t>2X1 – 2X2 = 0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999" y="5181600"/>
                <a:ext cx="7548856" cy="1385251"/>
              </a:xfrm>
              <a:prstGeom prst="rect">
                <a:avLst/>
              </a:prstGeom>
              <a:blipFill>
                <a:blip r:embed="rId6"/>
                <a:stretch>
                  <a:fillRect l="-727" t="-2643" b="-5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94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43A9836-9419-48E5-A477-1B5AEBF73911}"/>
              </a:ext>
            </a:extLst>
          </p:cNvPr>
          <p:cNvGrpSpPr/>
          <p:nvPr/>
        </p:nvGrpSpPr>
        <p:grpSpPr>
          <a:xfrm>
            <a:off x="949361" y="244112"/>
            <a:ext cx="9843330" cy="6613887"/>
            <a:chOff x="6255651" y="2484290"/>
            <a:chExt cx="5704123" cy="416718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BDAAE8-B23E-40F5-A0ED-AFCA872DD7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16224" y="2484290"/>
              <a:ext cx="5543550" cy="391477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6D3CA93-432B-4976-9516-D20C7108A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55651" y="6146652"/>
              <a:ext cx="1095375" cy="504825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226454" y="4007675"/>
            <a:ext cx="223718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AX = </a:t>
            </a:r>
            <a:r>
              <a:rPr lang="el-GR" sz="3600" dirty="0" smtClean="0"/>
              <a:t>λ</a:t>
            </a:r>
            <a:r>
              <a:rPr lang="en-US" sz="3600" dirty="0" smtClean="0"/>
              <a:t> X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12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45811"/>
              </p:ext>
            </p:extLst>
          </p:nvPr>
        </p:nvGraphicFramePr>
        <p:xfrm>
          <a:off x="3289300" y="3351213"/>
          <a:ext cx="5473700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4" imgW="2006600" imgH="939800" progId="Equation.DSMT4">
                  <p:embed/>
                </p:oleObj>
              </mc:Choice>
              <mc:Fallback>
                <p:oleObj name="Equation" r:id="rId4" imgW="2006600" imgH="939800" progId="Equation.DSMT4">
                  <p:embed/>
                  <p:pic>
                    <p:nvPicPr>
                      <p:cNvPr id="563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3351213"/>
                        <a:ext cx="5473700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6"/>
          <p:cNvSpPr>
            <a:spLocks noChangeArrowheads="1"/>
          </p:cNvSpPr>
          <p:nvPr/>
        </p:nvSpPr>
        <p:spPr bwMode="auto">
          <a:xfrm>
            <a:off x="187813" y="2153568"/>
            <a:ext cx="9055677" cy="60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 smtClean="0"/>
              <a:t>An  </a:t>
            </a:r>
            <a:r>
              <a:rPr lang="en-US" altLang="en-US" i="1" dirty="0" smtClean="0"/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× 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>
                <a:cs typeface="Times New Roman" panose="02020603050405020304" pitchFamily="18" charset="0"/>
              </a:rPr>
              <a:t>matrix,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, is a rectangular array of elements</a:t>
            </a:r>
          </a:p>
        </p:txBody>
      </p:sp>
      <p:sp>
        <p:nvSpPr>
          <p:cNvPr id="56325" name="Rectangle 7"/>
          <p:cNvSpPr>
            <a:spLocks noChangeArrowheads="1"/>
          </p:cNvSpPr>
          <p:nvPr/>
        </p:nvSpPr>
        <p:spPr bwMode="auto">
          <a:xfrm>
            <a:off x="614796" y="5181600"/>
            <a:ext cx="8229600" cy="1289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i="1" dirty="0"/>
              <a:t>n</a:t>
            </a:r>
            <a:r>
              <a:rPr lang="en-US" altLang="en-US" sz="2800" dirty="0"/>
              <a:t> = # of columns</a:t>
            </a:r>
          </a:p>
          <a:p>
            <a:pPr eaLnBrk="1" hangingPunct="1">
              <a:buFontTx/>
              <a:buNone/>
            </a:pPr>
            <a:r>
              <a:rPr lang="en-US" altLang="en-US" sz="2800" i="1" dirty="0">
                <a:cs typeface="Times New Roman" panose="02020603050405020304" pitchFamily="18" charset="0"/>
              </a:rPr>
              <a:t>m </a:t>
            </a:r>
            <a:r>
              <a:rPr lang="en-US" altLang="en-US" sz="2800" dirty="0"/>
              <a:t>= # of rows</a:t>
            </a:r>
            <a:r>
              <a:rPr lang="en-US" altLang="en-US" sz="2800" i="1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dimensions = </a:t>
            </a:r>
            <a:r>
              <a:rPr lang="en-US" altLang="en-US" sz="2800" i="1" dirty="0"/>
              <a:t>n </a:t>
            </a:r>
            <a:r>
              <a:rPr lang="en-US" altLang="en-US" sz="2800" dirty="0">
                <a:cs typeface="Times New Roman" panose="02020603050405020304" pitchFamily="18" charset="0"/>
              </a:rPr>
              <a:t>× </a:t>
            </a:r>
            <a:r>
              <a:rPr lang="en-US" altLang="en-US" sz="2800" i="1" dirty="0">
                <a:cs typeface="Times New Roman" panose="02020603050405020304" pitchFamily="18" charset="0"/>
              </a:rPr>
              <a:t>m</a:t>
            </a:r>
            <a:endParaRPr lang="en-US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7813" y="1000163"/>
            <a:ext cx="94291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rectangular array of numbers with, for instance, n rows and p columns is called a matrix of dimension n × p.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813" y="123757"/>
            <a:ext cx="8680049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000" dirty="0"/>
              <a:t>Definition of </a:t>
            </a:r>
            <a:r>
              <a:rPr lang="en-US" sz="3000" dirty="0" smtClean="0"/>
              <a:t>Matrix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057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367695"/>
              </p:ext>
            </p:extLst>
          </p:nvPr>
        </p:nvGraphicFramePr>
        <p:xfrm>
          <a:off x="7455854" y="1554013"/>
          <a:ext cx="148907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4" imgW="545863" imgH="939392" progId="Equation.DSMT4">
                  <p:embed/>
                </p:oleObj>
              </mc:Choice>
              <mc:Fallback>
                <p:oleObj name="Equation" r:id="rId4" imgW="545863" imgH="939392" progId="Equation.DSMT4">
                  <p:embed/>
                  <p:pic>
                    <p:nvPicPr>
                      <p:cNvPr id="583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854" y="1554013"/>
                        <a:ext cx="1489075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919288" y="0"/>
            <a:ext cx="8229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90105" y="831022"/>
            <a:ext cx="8229600" cy="110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 smtClean="0"/>
              <a:t>A </a:t>
            </a:r>
            <a:r>
              <a:rPr lang="en-US" altLang="en-US" b="1" dirty="0"/>
              <a:t>vector</a:t>
            </a:r>
            <a:r>
              <a:rPr lang="en-US" altLang="en-US" dirty="0"/>
              <a:t>,</a:t>
            </a:r>
            <a:r>
              <a:rPr lang="en-US" altLang="en-US" b="1" dirty="0"/>
              <a:t> v</a:t>
            </a:r>
            <a:r>
              <a:rPr lang="en-US" altLang="en-US" dirty="0"/>
              <a:t>,</a:t>
            </a:r>
            <a:r>
              <a:rPr lang="en-US" altLang="en-US" i="1" dirty="0"/>
              <a:t> </a:t>
            </a:r>
            <a:r>
              <a:rPr lang="en-US" altLang="en-US" dirty="0"/>
              <a:t>of dimension </a:t>
            </a:r>
            <a:r>
              <a:rPr lang="en-US" altLang="en-US" i="1" dirty="0"/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is an </a:t>
            </a:r>
            <a:r>
              <a:rPr lang="en-US" altLang="en-US" i="1" dirty="0"/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× 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matrix rectangular array of elements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453737" y="2087309"/>
            <a:ext cx="6548004" cy="12234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vectors will be column vectors (they may also be row vectors)</a:t>
            </a:r>
          </a:p>
        </p:txBody>
      </p:sp>
      <p:sp>
        <p:nvSpPr>
          <p:cNvPr id="8" name="Rectangle 7"/>
          <p:cNvSpPr/>
          <p:nvPr/>
        </p:nvSpPr>
        <p:spPr>
          <a:xfrm>
            <a:off x="187813" y="123757"/>
            <a:ext cx="8680049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000" dirty="0" smtClean="0"/>
              <a:t> </a:t>
            </a:r>
            <a:r>
              <a:rPr lang="en-US" sz="3000" dirty="0"/>
              <a:t>Definition of </a:t>
            </a:r>
            <a:r>
              <a:rPr lang="en-US" sz="3000" dirty="0" smtClean="0"/>
              <a:t>Vector</a:t>
            </a:r>
            <a:endParaRPr lang="en-US" sz="3000" dirty="0"/>
          </a:p>
        </p:txBody>
      </p:sp>
      <p:graphicFrame>
        <p:nvGraphicFramePr>
          <p:cNvPr id="9" name="Object 10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341935"/>
              </p:ext>
            </p:extLst>
          </p:nvPr>
        </p:nvGraphicFramePr>
        <p:xfrm>
          <a:off x="1886442" y="5552615"/>
          <a:ext cx="279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方程式" r:id="rId6" imgW="2794000" imgH="381000" progId="Equation.3">
                  <p:embed/>
                </p:oleObj>
              </mc:Choice>
              <mc:Fallback>
                <p:oleObj name="方程式" r:id="rId6" imgW="2794000" imgH="381000" progId="Equation.3">
                  <p:embed/>
                  <p:pic>
                    <p:nvPicPr>
                      <p:cNvPr id="6148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42" y="5552615"/>
                        <a:ext cx="2794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538555"/>
              </p:ext>
            </p:extLst>
          </p:nvPr>
        </p:nvGraphicFramePr>
        <p:xfrm>
          <a:off x="4782042" y="4866815"/>
          <a:ext cx="3365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方程式" r:id="rId8" imgW="3365500" imgH="1778000" progId="Equation.3">
                  <p:embed/>
                </p:oleObj>
              </mc:Choice>
              <mc:Fallback>
                <p:oleObj name="方程式" r:id="rId8" imgW="3365500" imgH="1778000" progId="Equation.3">
                  <p:embed/>
                  <p:pic>
                    <p:nvPicPr>
                      <p:cNvPr id="6149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2042" y="4866815"/>
                        <a:ext cx="33655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39"/>
          <p:cNvSpPr>
            <a:spLocks noChangeArrowheads="1"/>
          </p:cNvSpPr>
          <p:nvPr/>
        </p:nvSpPr>
        <p:spPr bwMode="auto">
          <a:xfrm rot="2400000">
            <a:off x="4747118" y="5476415"/>
            <a:ext cx="2759075" cy="560388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880" y="4116238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/>
              <a:t>Diagonal </a:t>
            </a:r>
            <a:r>
              <a:rPr lang="en-US" altLang="zh-TW" sz="3200" dirty="0" smtClean="0"/>
              <a:t>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08657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016863"/>
              </p:ext>
            </p:extLst>
          </p:nvPr>
        </p:nvGraphicFramePr>
        <p:xfrm>
          <a:off x="1525732" y="1208232"/>
          <a:ext cx="3162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8" name="Equation" r:id="rId4" imgW="3162300" imgH="419100" progId="Equation.3">
                  <p:embed/>
                </p:oleObj>
              </mc:Choice>
              <mc:Fallback>
                <p:oleObj name="Equation" r:id="rId4" imgW="3162300" imgH="419100" progId="Equation.3">
                  <p:embed/>
                  <p:pic>
                    <p:nvPicPr>
                      <p:cNvPr id="92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732" y="1208232"/>
                        <a:ext cx="3162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713344"/>
              </p:ext>
            </p:extLst>
          </p:nvPr>
        </p:nvGraphicFramePr>
        <p:xfrm>
          <a:off x="1468582" y="1778145"/>
          <a:ext cx="5346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9" name="Equation" r:id="rId6" imgW="5346700" imgH="419100" progId="Equation.3">
                  <p:embed/>
                </p:oleObj>
              </mc:Choice>
              <mc:Fallback>
                <p:oleObj name="Equation" r:id="rId6" imgW="5346700" imgH="419100" progId="Equation.3">
                  <p:embed/>
                  <p:pic>
                    <p:nvPicPr>
                      <p:cNvPr id="922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582" y="1778145"/>
                        <a:ext cx="5346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976457" y="2535382"/>
            <a:ext cx="407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charset="2"/>
              <a:buChar char="n"/>
              <a:defRPr/>
            </a:pPr>
            <a:r>
              <a:rPr lang="zh-TW" altLang="en-US" dirty="0"/>
              <a:t> </a:t>
            </a:r>
            <a:r>
              <a:rPr lang="en-US" altLang="zh-TW" dirty="0" smtClean="0"/>
              <a:t>Example 1 </a:t>
            </a:r>
            <a:r>
              <a:rPr lang="en-US" altLang="zh-TW" dirty="0" smtClean="0">
                <a:ea typeface="新細明體" charset="-120"/>
              </a:rPr>
              <a:t>: 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/>
              <a:t>Matrix addition)</a:t>
            </a:r>
          </a:p>
        </p:txBody>
      </p:sp>
      <p:graphicFrame>
        <p:nvGraphicFramePr>
          <p:cNvPr id="993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114407"/>
              </p:ext>
            </p:extLst>
          </p:nvPr>
        </p:nvGraphicFramePr>
        <p:xfrm>
          <a:off x="1468582" y="3227532"/>
          <a:ext cx="57467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0" name="方程式" r:id="rId8" imgW="5740400" imgH="838200" progId="Equation.3">
                  <p:embed/>
                </p:oleObj>
              </mc:Choice>
              <mc:Fallback>
                <p:oleObj name="方程式" r:id="rId8" imgW="5740400" imgH="838200" progId="Equation.3">
                  <p:embed/>
                  <p:pic>
                    <p:nvPicPr>
                      <p:cNvPr id="993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582" y="3227532"/>
                        <a:ext cx="57467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42" name="Group 14"/>
          <p:cNvGrpSpPr>
            <a:grpSpLocks/>
          </p:cNvGrpSpPr>
          <p:nvPr/>
        </p:nvGrpSpPr>
        <p:grpSpPr bwMode="auto">
          <a:xfrm>
            <a:off x="1487633" y="4316558"/>
            <a:ext cx="3692525" cy="1343025"/>
            <a:chOff x="588" y="2660"/>
            <a:chExt cx="2326" cy="846"/>
          </a:xfrm>
        </p:grpSpPr>
        <p:graphicFrame>
          <p:nvGraphicFramePr>
            <p:cNvPr id="9225" name="Object 11"/>
            <p:cNvGraphicFramePr>
              <a:graphicFrameLocks noChangeAspect="1"/>
            </p:cNvGraphicFramePr>
            <p:nvPr/>
          </p:nvGraphicFramePr>
          <p:xfrm>
            <a:off x="588" y="2674"/>
            <a:ext cx="1104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1" name="方程式" r:id="rId10" imgW="1752600" imgH="1320800" progId="Equation.3">
                    <p:embed/>
                  </p:oleObj>
                </mc:Choice>
                <mc:Fallback>
                  <p:oleObj name="方程式" r:id="rId10" imgW="1752600" imgH="1320800" progId="Equation.3">
                    <p:embed/>
                    <p:pic>
                      <p:nvPicPr>
                        <p:cNvPr id="9225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8" y="2674"/>
                          <a:ext cx="1104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6" name="Object 12"/>
            <p:cNvGraphicFramePr>
              <a:graphicFrameLocks noChangeAspect="1"/>
            </p:cNvGraphicFramePr>
            <p:nvPr/>
          </p:nvGraphicFramePr>
          <p:xfrm>
            <a:off x="1756" y="2660"/>
            <a:ext cx="688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2" name="方程式" r:id="rId12" imgW="1091726" imgH="1320227" progId="Equation.3">
                    <p:embed/>
                  </p:oleObj>
                </mc:Choice>
                <mc:Fallback>
                  <p:oleObj name="方程式" r:id="rId12" imgW="1091726" imgH="1320227" progId="Equation.3">
                    <p:embed/>
                    <p:pic>
                      <p:nvPicPr>
                        <p:cNvPr id="922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6" y="2660"/>
                          <a:ext cx="688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7" name="Object 13"/>
            <p:cNvGraphicFramePr>
              <a:graphicFrameLocks noChangeAspect="1"/>
            </p:cNvGraphicFramePr>
            <p:nvPr/>
          </p:nvGraphicFramePr>
          <p:xfrm>
            <a:off x="2482" y="2660"/>
            <a:ext cx="432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3" name="方程式" r:id="rId14" imgW="685800" imgH="1320800" progId="Equation.3">
                    <p:embed/>
                  </p:oleObj>
                </mc:Choice>
                <mc:Fallback>
                  <p:oleObj name="方程式" r:id="rId14" imgW="685800" imgH="1320800" progId="Equation.3">
                    <p:embed/>
                    <p:pic>
                      <p:nvPicPr>
                        <p:cNvPr id="9227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2" y="2660"/>
                          <a:ext cx="432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1"/>
          <p:cNvSpPr/>
          <p:nvPr/>
        </p:nvSpPr>
        <p:spPr>
          <a:xfrm>
            <a:off x="94008" y="213595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Matrix addition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73592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3" name="Object 5"/>
          <p:cNvGraphicFramePr>
            <a:graphicFrameLocks noChangeAspect="1"/>
          </p:cNvGraphicFramePr>
          <p:nvPr/>
        </p:nvGraphicFramePr>
        <p:xfrm>
          <a:off x="1219201" y="852056"/>
          <a:ext cx="226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8" name="Equation" r:id="rId4" imgW="1129810" imgH="203112" progId="Equation.3">
                  <p:embed/>
                </p:oleObj>
              </mc:Choice>
              <mc:Fallback>
                <p:oleObj name="Equation" r:id="rId4" imgW="1129810" imgH="203112" progId="Equation.3">
                  <p:embed/>
                  <p:pic>
                    <p:nvPicPr>
                      <p:cNvPr id="10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852056"/>
                        <a:ext cx="2260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43" name="Group 31"/>
          <p:cNvGrpSpPr>
            <a:grpSpLocks/>
          </p:cNvGrpSpPr>
          <p:nvPr/>
        </p:nvGrpSpPr>
        <p:grpSpPr bwMode="auto">
          <a:xfrm>
            <a:off x="685801" y="1491818"/>
            <a:ext cx="7737475" cy="2574925"/>
            <a:chOff x="240" y="2371"/>
            <a:chExt cx="4874" cy="1622"/>
          </a:xfrm>
        </p:grpSpPr>
        <p:sp>
          <p:nvSpPr>
            <p:cNvPr id="10248" name="Rectangle 21"/>
            <p:cNvSpPr>
              <a:spLocks noChangeArrowheads="1"/>
            </p:cNvSpPr>
            <p:nvPr/>
          </p:nvSpPr>
          <p:spPr bwMode="auto">
            <a:xfrm>
              <a:off x="240" y="2371"/>
              <a:ext cx="487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zh-TW" altLang="en-US" dirty="0"/>
                <a:t> </a:t>
              </a:r>
              <a:r>
                <a:rPr lang="en-US" altLang="zh-TW" dirty="0"/>
                <a:t>Example</a:t>
              </a:r>
              <a:r>
                <a:rPr lang="en-US" altLang="zh-TW" dirty="0" smtClean="0"/>
                <a:t> 2: </a:t>
              </a:r>
              <a:r>
                <a:rPr lang="en-US" altLang="zh-TW" dirty="0"/>
                <a:t>(Scalar multiplication </a:t>
              </a:r>
              <a:r>
                <a:rPr lang="en-US" altLang="zh-TW" dirty="0">
                  <a:ea typeface="新細明體" pitchFamily="18" charset="-120"/>
                </a:rPr>
                <a:t>and matrix subtraction)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endParaRPr lang="en-US" altLang="zh-TW" dirty="0"/>
            </a:p>
          </p:txBody>
        </p:sp>
        <p:graphicFrame>
          <p:nvGraphicFramePr>
            <p:cNvPr id="10249" name="Object 23"/>
            <p:cNvGraphicFramePr>
              <a:graphicFrameLocks noChangeAspect="1"/>
            </p:cNvGraphicFramePr>
            <p:nvPr/>
          </p:nvGraphicFramePr>
          <p:xfrm>
            <a:off x="628" y="2734"/>
            <a:ext cx="1390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49" name="方程式" r:id="rId6" imgW="2197100" imgH="1320800" progId="Equation.3">
                    <p:embed/>
                  </p:oleObj>
                </mc:Choice>
                <mc:Fallback>
                  <p:oleObj name="方程式" r:id="rId6" imgW="2197100" imgH="1320800" progId="Equation.3">
                    <p:embed/>
                    <p:pic>
                      <p:nvPicPr>
                        <p:cNvPr id="10249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" y="2734"/>
                          <a:ext cx="1390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0" name="Object 25"/>
            <p:cNvGraphicFramePr>
              <a:graphicFrameLocks noChangeAspect="1"/>
            </p:cNvGraphicFramePr>
            <p:nvPr/>
          </p:nvGraphicFramePr>
          <p:xfrm>
            <a:off x="2427" y="2736"/>
            <a:ext cx="1406" cy="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50" name="方程式" r:id="rId8" imgW="2222500" imgH="1320800" progId="Equation.3">
                    <p:embed/>
                  </p:oleObj>
                </mc:Choice>
                <mc:Fallback>
                  <p:oleObj name="方程式" r:id="rId8" imgW="2222500" imgH="1320800" progId="Equation.3">
                    <p:embed/>
                    <p:pic>
                      <p:nvPicPr>
                        <p:cNvPr id="1025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7" y="2736"/>
                          <a:ext cx="1406" cy="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1" name="Rectangle 26"/>
            <p:cNvSpPr>
              <a:spLocks noChangeArrowheads="1"/>
            </p:cNvSpPr>
            <p:nvPr/>
          </p:nvSpPr>
          <p:spPr bwMode="auto">
            <a:xfrm>
              <a:off x="517" y="3705"/>
              <a:ext cx="27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</a:rPr>
                <a:t>Find  </a:t>
              </a:r>
              <a:r>
                <a:rPr lang="en-US" altLang="zh-TW" dirty="0" smtClean="0">
                  <a:solidFill>
                    <a:schemeClr val="tx1"/>
                  </a:solidFill>
                  <a:ea typeface="新細明體" pitchFamily="18" charset="-120"/>
                </a:rPr>
                <a:t>3</a:t>
              </a:r>
              <a:r>
                <a:rPr lang="en-US" altLang="zh-TW" i="1" dirty="0" smtClean="0">
                  <a:solidFill>
                    <a:schemeClr val="tx1"/>
                  </a:solidFill>
                  <a:ea typeface="新細明體" pitchFamily="18" charset="-120"/>
                </a:rPr>
                <a:t>A</a:t>
              </a:r>
              <a:r>
                <a:rPr lang="en-US" altLang="zh-TW" dirty="0" smtClean="0">
                  <a:solidFill>
                    <a:schemeClr val="tx1"/>
                  </a:solidFill>
                  <a:ea typeface="新細明體" pitchFamily="18" charset="-120"/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  <a:ea typeface="新細明體" pitchFamily="18" charset="-120"/>
                </a:rPr>
                <a:t>– </a:t>
              </a:r>
              <a:r>
                <a:rPr lang="en-US" altLang="zh-TW" i="1" dirty="0">
                  <a:solidFill>
                    <a:schemeClr val="tx1"/>
                  </a:solidFill>
                  <a:ea typeface="新細明體" pitchFamily="18" charset="-120"/>
                </a:rPr>
                <a:t>B</a:t>
              </a:r>
              <a:endParaRPr lang="zh-TW" altLang="en-US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endParaRPr>
            </a:p>
          </p:txBody>
        </p:sp>
      </p:grp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93431"/>
              </p:ext>
            </p:extLst>
          </p:nvPr>
        </p:nvGraphicFramePr>
        <p:xfrm>
          <a:off x="1301751" y="4858327"/>
          <a:ext cx="47879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1" name="方程式" r:id="rId10" imgW="4787900" imgH="1320800" progId="Equation.3">
                  <p:embed/>
                </p:oleObj>
              </mc:Choice>
              <mc:Fallback>
                <p:oleObj name="方程式" r:id="rId10" imgW="4787900" imgH="1320800" progId="Equation.3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1" y="4858327"/>
                        <a:ext cx="47879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462854"/>
              </p:ext>
            </p:extLst>
          </p:nvPr>
        </p:nvGraphicFramePr>
        <p:xfrm>
          <a:off x="6126163" y="4839277"/>
          <a:ext cx="21209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2" name="方程式" r:id="rId12" imgW="2120900" imgH="1320800" progId="Equation.3">
                  <p:embed/>
                </p:oleObj>
              </mc:Choice>
              <mc:Fallback>
                <p:oleObj name="方程式" r:id="rId12" imgW="2120900" imgH="1320800" progId="Equation.3">
                  <p:embed/>
                  <p:pic>
                    <p:nvPicPr>
                      <p:cNvPr id="184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163" y="4839277"/>
                        <a:ext cx="21209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07862" y="123471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Matrix Subtraction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27745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187593"/>
              </p:ext>
            </p:extLst>
          </p:nvPr>
        </p:nvGraphicFramePr>
        <p:xfrm>
          <a:off x="1380259" y="989301"/>
          <a:ext cx="3149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6" name="Equation" r:id="rId4" imgW="3149600" imgH="419100" progId="Equation.3">
                  <p:embed/>
                </p:oleObj>
              </mc:Choice>
              <mc:Fallback>
                <p:oleObj name="Equation" r:id="rId4" imgW="3149600" imgH="419100" progId="Equation.3">
                  <p:embed/>
                  <p:pic>
                    <p:nvPicPr>
                      <p:cNvPr id="12292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259" y="989301"/>
                        <a:ext cx="3149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18876"/>
              </p:ext>
            </p:extLst>
          </p:nvPr>
        </p:nvGraphicFramePr>
        <p:xfrm>
          <a:off x="1335809" y="1494126"/>
          <a:ext cx="4178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7" name="Equation" r:id="rId6" imgW="4178300" imgH="419100" progId="Equation.3">
                  <p:embed/>
                </p:oleObj>
              </mc:Choice>
              <mc:Fallback>
                <p:oleObj name="Equation" r:id="rId6" imgW="4178300" imgH="419100" progId="Equation.3">
                  <p:embed/>
                  <p:pic>
                    <p:nvPicPr>
                      <p:cNvPr id="12293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809" y="1494126"/>
                        <a:ext cx="4178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10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025399"/>
              </p:ext>
            </p:extLst>
          </p:nvPr>
        </p:nvGraphicFramePr>
        <p:xfrm>
          <a:off x="2259735" y="2556163"/>
          <a:ext cx="49307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8" name="Equation" r:id="rId8" imgW="2463800" imgH="431800" progId="Equation.3">
                  <p:embed/>
                </p:oleObj>
              </mc:Choice>
              <mc:Fallback>
                <p:oleObj name="Equation" r:id="rId8" imgW="2463800" imgH="431800" progId="Equation.3">
                  <p:embed/>
                  <p:pic>
                    <p:nvPicPr>
                      <p:cNvPr id="12294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735" y="2556163"/>
                        <a:ext cx="49307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1038"/>
          <p:cNvSpPr txBox="1">
            <a:spLocks noChangeArrowheads="1"/>
          </p:cNvSpPr>
          <p:nvPr/>
        </p:nvSpPr>
        <p:spPr bwMode="auto">
          <a:xfrm>
            <a:off x="1246910" y="2708563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defRPr/>
            </a:pPr>
            <a:r>
              <a:rPr lang="en-US" altLang="zh-TW">
                <a:solidFill>
                  <a:schemeClr val="tx1"/>
                </a:solidFill>
              </a:rPr>
              <a:t>where</a:t>
            </a:r>
          </a:p>
        </p:txBody>
      </p:sp>
      <p:grpSp>
        <p:nvGrpSpPr>
          <p:cNvPr id="103452" name="Group 1052"/>
          <p:cNvGrpSpPr>
            <a:grpSpLocks/>
          </p:cNvGrpSpPr>
          <p:nvPr/>
        </p:nvGrpSpPr>
        <p:grpSpPr bwMode="auto">
          <a:xfrm>
            <a:off x="789709" y="5451763"/>
            <a:ext cx="5867400" cy="457200"/>
            <a:chOff x="288" y="3648"/>
            <a:chExt cx="3538" cy="288"/>
          </a:xfrm>
        </p:grpSpPr>
        <p:sp>
          <p:nvSpPr>
            <p:cNvPr id="12306" name="Text Box 1040"/>
            <p:cNvSpPr txBox="1">
              <a:spLocks noChangeArrowheads="1"/>
            </p:cNvSpPr>
            <p:nvPr/>
          </p:nvSpPr>
          <p:spPr bwMode="auto">
            <a:xfrm>
              <a:off x="288" y="3648"/>
              <a:ext cx="35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1"/>
                </a:buClr>
                <a:buSzPct val="40000"/>
                <a:defRPr kumimoji="1" sz="2400">
                  <a:solidFill>
                    <a:schemeClr val="hlink"/>
                  </a:solidFill>
                  <a:latin typeface="Times New Roman" charset="0"/>
                  <a:ea typeface="標楷體" charset="0"/>
                </a:defRPr>
              </a:lvl1pPr>
              <a:lvl2pPr marL="742950" indent="-28575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defRPr kumimoji="1" sz="2400">
                  <a:solidFill>
                    <a:schemeClr val="tx1"/>
                  </a:solidFill>
                  <a:latin typeface="Times New Roman" charset="0"/>
                  <a:ea typeface="標楷體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defRPr kumimoji="1" sz="24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charset="2"/>
                <a:buChar char="n"/>
                <a:defRPr kumimoji="1" sz="2000">
                  <a:solidFill>
                    <a:schemeClr val="tx1"/>
                  </a:solidFill>
                  <a:latin typeface="Tahoma" charset="0"/>
                  <a:ea typeface="標楷體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charset="2"/>
                <a:buChar char="n"/>
                <a:defRPr/>
              </a:pPr>
              <a:r>
                <a:rPr lang="zh-TW" altLang="en-US"/>
                <a:t> </a:t>
              </a:r>
              <a:r>
                <a:rPr lang="en-US" altLang="zh-TW"/>
                <a:t>Notes:  </a:t>
              </a:r>
              <a:r>
                <a:rPr lang="en-US" altLang="zh-TW">
                  <a:solidFill>
                    <a:schemeClr val="tx1"/>
                  </a:solidFill>
                </a:rPr>
                <a:t>(1) </a:t>
              </a:r>
              <a:r>
                <a:rPr lang="en-US" altLang="zh-TW" i="1">
                  <a:solidFill>
                    <a:schemeClr val="tx1"/>
                  </a:solidFill>
                </a:rPr>
                <a:t>A</a:t>
              </a:r>
              <a:r>
                <a:rPr lang="en-US" altLang="zh-TW">
                  <a:solidFill>
                    <a:schemeClr val="tx1"/>
                  </a:solidFill>
                </a:rPr>
                <a:t>+</a:t>
              </a:r>
              <a:r>
                <a:rPr lang="en-US" altLang="zh-TW" i="1">
                  <a:solidFill>
                    <a:schemeClr val="tx1"/>
                  </a:solidFill>
                </a:rPr>
                <a:t>B </a:t>
              </a:r>
              <a:r>
                <a:rPr lang="en-US" altLang="zh-TW">
                  <a:solidFill>
                    <a:schemeClr val="tx1"/>
                  </a:solidFill>
                </a:rPr>
                <a:t>= </a:t>
              </a:r>
              <a:r>
                <a:rPr lang="en-US" altLang="zh-TW" i="1">
                  <a:solidFill>
                    <a:schemeClr val="tx1"/>
                  </a:solidFill>
                </a:rPr>
                <a:t>B</a:t>
              </a:r>
              <a:r>
                <a:rPr lang="en-US" altLang="zh-TW">
                  <a:solidFill>
                    <a:schemeClr val="tx1"/>
                  </a:solidFill>
                </a:rPr>
                <a:t>+</a:t>
              </a:r>
              <a:r>
                <a:rPr lang="en-US" altLang="zh-TW" i="1">
                  <a:solidFill>
                    <a:schemeClr val="tx1"/>
                  </a:solidFill>
                </a:rPr>
                <a:t>A</a:t>
              </a:r>
              <a:r>
                <a:rPr lang="en-US" altLang="zh-TW">
                  <a:solidFill>
                    <a:schemeClr val="tx1"/>
                  </a:solidFill>
                </a:rPr>
                <a:t>,  (2) </a:t>
              </a:r>
            </a:p>
          </p:txBody>
        </p:sp>
        <p:graphicFrame>
          <p:nvGraphicFramePr>
            <p:cNvPr id="12307" name="Object 1041"/>
            <p:cNvGraphicFramePr>
              <a:graphicFrameLocks noChangeAspect="1"/>
            </p:cNvGraphicFramePr>
            <p:nvPr/>
          </p:nvGraphicFramePr>
          <p:xfrm>
            <a:off x="2496" y="3721"/>
            <a:ext cx="707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89" name="方程式" r:id="rId10" imgW="1129810" imgH="266584" progId="Equation.3">
                    <p:embed/>
                  </p:oleObj>
                </mc:Choice>
                <mc:Fallback>
                  <p:oleObj name="方程式" r:id="rId10" imgW="1129810" imgH="266584" progId="Equation.3">
                    <p:embed/>
                    <p:pic>
                      <p:nvPicPr>
                        <p:cNvPr id="12307" name="Object 10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721"/>
                          <a:ext cx="707" cy="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444" name="Freeform 1044"/>
          <p:cNvSpPr>
            <a:spLocks/>
          </p:cNvSpPr>
          <p:nvPr/>
        </p:nvSpPr>
        <p:spPr bwMode="auto">
          <a:xfrm>
            <a:off x="3532909" y="1854488"/>
            <a:ext cx="609600" cy="369332"/>
          </a:xfrm>
          <a:custGeom>
            <a:avLst/>
            <a:gdLst>
              <a:gd name="T0" fmla="*/ 0 w 384"/>
              <a:gd name="T1" fmla="*/ 0 h 144"/>
              <a:gd name="T2" fmla="*/ 0 w 384"/>
              <a:gd name="T3" fmla="*/ 2147483647 h 144"/>
              <a:gd name="T4" fmla="*/ 2147483647 w 384"/>
              <a:gd name="T5" fmla="*/ 2147483647 h 144"/>
              <a:gd name="T6" fmla="*/ 2147483647 w 384"/>
              <a:gd name="T7" fmla="*/ 0 h 1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44">
                <a:moveTo>
                  <a:pt x="0" y="0"/>
                </a:moveTo>
                <a:lnTo>
                  <a:pt x="0" y="144"/>
                </a:lnTo>
                <a:lnTo>
                  <a:pt x="384" y="144"/>
                </a:lnTo>
                <a:lnTo>
                  <a:pt x="384" y="0"/>
                </a:lnTo>
              </a:path>
            </a:pathLst>
          </a:custGeom>
          <a:noFill/>
          <a:ln w="25400" cap="flat" cmpd="sng">
            <a:solidFill>
              <a:schemeClr val="hlink"/>
            </a:solidFill>
            <a:prstDash val="solid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03446" name="Group 1046"/>
          <p:cNvGrpSpPr>
            <a:grpSpLocks/>
          </p:cNvGrpSpPr>
          <p:nvPr/>
        </p:nvGrpSpPr>
        <p:grpSpPr bwMode="auto">
          <a:xfrm>
            <a:off x="3228110" y="1930689"/>
            <a:ext cx="1508125" cy="701675"/>
            <a:chOff x="1968" y="1392"/>
            <a:chExt cx="950" cy="442"/>
          </a:xfrm>
        </p:grpSpPr>
        <p:sp>
          <p:nvSpPr>
            <p:cNvPr id="12304" name="Text Box 1036"/>
            <p:cNvSpPr txBox="1">
              <a:spLocks noChangeArrowheads="1"/>
            </p:cNvSpPr>
            <p:nvPr/>
          </p:nvSpPr>
          <p:spPr bwMode="auto">
            <a:xfrm>
              <a:off x="1968" y="1584"/>
              <a:ext cx="9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  <a:defRPr/>
              </a:pPr>
              <a:r>
                <a:rPr lang="en-US" altLang="zh-TW" sz="2000">
                  <a:solidFill>
                    <a:schemeClr val="folHlink"/>
                  </a:solidFill>
                </a:rPr>
                <a:t>Size of</a:t>
              </a:r>
              <a:r>
                <a:rPr lang="en-US" altLang="zh-TW" sz="2000" i="1">
                  <a:solidFill>
                    <a:schemeClr val="folHlink"/>
                  </a:solidFill>
                </a:rPr>
                <a:t>  AB</a:t>
              </a:r>
              <a:endParaRPr lang="zh-TW" altLang="en-US" sz="2000">
                <a:solidFill>
                  <a:schemeClr val="folHlink"/>
                </a:solidFill>
              </a:endParaRPr>
            </a:p>
          </p:txBody>
        </p:sp>
        <p:sp>
          <p:nvSpPr>
            <p:cNvPr id="12305" name="Freeform 1045"/>
            <p:cNvSpPr>
              <a:spLocks/>
            </p:cNvSpPr>
            <p:nvPr/>
          </p:nvSpPr>
          <p:spPr bwMode="auto">
            <a:xfrm>
              <a:off x="1968" y="1392"/>
              <a:ext cx="672" cy="233"/>
            </a:xfrm>
            <a:custGeom>
              <a:avLst/>
              <a:gdLst>
                <a:gd name="T0" fmla="*/ 0 w 384"/>
                <a:gd name="T1" fmla="*/ 0 h 144"/>
                <a:gd name="T2" fmla="*/ 0 w 384"/>
                <a:gd name="T3" fmla="*/ 1079 h 144"/>
                <a:gd name="T4" fmla="*/ 19306 w 384"/>
                <a:gd name="T5" fmla="*/ 1079 h 144"/>
                <a:gd name="T6" fmla="*/ 19306 w 384"/>
                <a:gd name="T7" fmla="*/ 0 h 1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44">
                  <a:moveTo>
                    <a:pt x="0" y="0"/>
                  </a:moveTo>
                  <a:lnTo>
                    <a:pt x="0" y="144"/>
                  </a:lnTo>
                  <a:lnTo>
                    <a:pt x="384" y="144"/>
                  </a:lnTo>
                  <a:lnTo>
                    <a:pt x="384" y="0"/>
                  </a:ln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3451" name="Group 1051"/>
          <p:cNvGrpSpPr>
            <a:grpSpLocks/>
          </p:cNvGrpSpPr>
          <p:nvPr/>
        </p:nvGrpSpPr>
        <p:grpSpPr bwMode="auto">
          <a:xfrm>
            <a:off x="1610448" y="3405476"/>
            <a:ext cx="6078538" cy="1633540"/>
            <a:chOff x="805" y="2666"/>
            <a:chExt cx="3829" cy="1029"/>
          </a:xfrm>
        </p:grpSpPr>
        <p:sp>
          <p:nvSpPr>
            <p:cNvPr id="12301" name="Rectangle 1048"/>
            <p:cNvSpPr>
              <a:spLocks noChangeArrowheads="1"/>
            </p:cNvSpPr>
            <p:nvPr/>
          </p:nvSpPr>
          <p:spPr bwMode="auto">
            <a:xfrm>
              <a:off x="2767" y="2666"/>
              <a:ext cx="278" cy="1029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Pct val="50000"/>
                <a:defRPr/>
              </a:pPr>
              <a:endParaRPr lang="en-US" altLang="en-US">
                <a:ea typeface="新細明體" pitchFamily="18" charset="-120"/>
              </a:endParaRPr>
            </a:p>
          </p:txBody>
        </p:sp>
        <p:sp>
          <p:nvSpPr>
            <p:cNvPr id="12302" name="Rectangle 1047"/>
            <p:cNvSpPr>
              <a:spLocks noChangeArrowheads="1"/>
            </p:cNvSpPr>
            <p:nvPr/>
          </p:nvSpPr>
          <p:spPr bwMode="auto">
            <a:xfrm>
              <a:off x="805" y="2992"/>
              <a:ext cx="1369" cy="291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Pct val="50000"/>
                <a:defRPr/>
              </a:pPr>
              <a:endParaRPr lang="en-US" altLang="en-US">
                <a:ea typeface="新細明體" pitchFamily="18" charset="-120"/>
              </a:endParaRPr>
            </a:p>
          </p:txBody>
        </p:sp>
        <p:sp>
          <p:nvSpPr>
            <p:cNvPr id="12303" name="Oval 1049"/>
            <p:cNvSpPr>
              <a:spLocks noChangeArrowheads="1"/>
            </p:cNvSpPr>
            <p:nvPr/>
          </p:nvSpPr>
          <p:spPr bwMode="auto">
            <a:xfrm>
              <a:off x="4368" y="2892"/>
              <a:ext cx="266" cy="409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40000"/>
                <a:buFont typeface="Wingdings" pitchFamily="2" charset="2"/>
                <a:buChar char="n"/>
                <a:defRPr kumimoji="1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>
                <a:lnSpc>
                  <a:spcPct val="13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Pct val="50000"/>
                <a:defRPr/>
              </a:pPr>
              <a:endParaRPr lang="en-US" altLang="en-US">
                <a:ea typeface="新細明體" pitchFamily="18" charset="-120"/>
              </a:endParaRPr>
            </a:p>
          </p:txBody>
        </p:sp>
      </p:grpSp>
      <p:graphicFrame>
        <p:nvGraphicFramePr>
          <p:cNvPr id="103439" name="Object 10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927672"/>
              </p:ext>
            </p:extLst>
          </p:nvPr>
        </p:nvGraphicFramePr>
        <p:xfrm>
          <a:off x="1881115" y="3263393"/>
          <a:ext cx="7265988" cy="17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90" name="Equation" r:id="rId12" imgW="4648200" imgH="1117600" progId="Equation.3">
                  <p:embed/>
                </p:oleObj>
              </mc:Choice>
              <mc:Fallback>
                <p:oleObj name="Equation" r:id="rId12" imgW="4648200" imgH="1117600" progId="Equation.3">
                  <p:embed/>
                  <p:pic>
                    <p:nvPicPr>
                      <p:cNvPr id="103439" name="Object 10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15" y="3263393"/>
                        <a:ext cx="7265988" cy="178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89834" y="193674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Matrix Multiplication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22758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48606"/>
              </p:ext>
            </p:extLst>
          </p:nvPr>
        </p:nvGraphicFramePr>
        <p:xfrm>
          <a:off x="1330037" y="893618"/>
          <a:ext cx="177165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8" name="方程式" r:id="rId4" imgW="1778000" imgH="1320800" progId="Equation.3">
                  <p:embed/>
                </p:oleObj>
              </mc:Choice>
              <mc:Fallback>
                <p:oleObj name="方程式" r:id="rId4" imgW="1778000" imgH="1320800" progId="Equation.3">
                  <p:embed/>
                  <p:pic>
                    <p:nvPicPr>
                      <p:cNvPr id="133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037" y="893618"/>
                        <a:ext cx="177165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716402"/>
              </p:ext>
            </p:extLst>
          </p:nvPr>
        </p:nvGraphicFramePr>
        <p:xfrm>
          <a:off x="3539837" y="1122218"/>
          <a:ext cx="16319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9" name="方程式" r:id="rId6" imgW="1625600" imgH="838200" progId="Equation.3">
                  <p:embed/>
                </p:oleObj>
              </mc:Choice>
              <mc:Fallback>
                <p:oleObj name="方程式" r:id="rId6" imgW="1625600" imgH="838200" progId="Equation.3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9837" y="1122218"/>
                        <a:ext cx="16319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796638" y="360218"/>
            <a:ext cx="579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charset="2"/>
              <a:buChar char="n"/>
              <a:defRPr/>
            </a:pPr>
            <a:r>
              <a:rPr lang="zh-TW" altLang="en-US" dirty="0"/>
              <a:t> </a:t>
            </a:r>
            <a:r>
              <a:rPr lang="en-US" altLang="zh-TW" dirty="0"/>
              <a:t>Example </a:t>
            </a:r>
            <a:r>
              <a:rPr lang="en-US" altLang="zh-TW" dirty="0" smtClean="0"/>
              <a:t>3: </a:t>
            </a:r>
            <a:r>
              <a:rPr lang="en-US" altLang="zh-TW" dirty="0"/>
              <a:t>(Find </a:t>
            </a:r>
            <a:r>
              <a:rPr lang="en-US" altLang="zh-TW" i="1" dirty="0"/>
              <a:t>AB</a:t>
            </a:r>
            <a:r>
              <a:rPr lang="en-US" altLang="zh-TW" dirty="0"/>
              <a:t>)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949038" y="2246168"/>
            <a:ext cx="166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defRPr/>
            </a:pPr>
            <a:r>
              <a:rPr lang="en-US" altLang="zh-TW"/>
              <a:t>Sol:</a:t>
            </a:r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064001"/>
              </p:ext>
            </p:extLst>
          </p:nvPr>
        </p:nvGraphicFramePr>
        <p:xfrm>
          <a:off x="1330037" y="2646218"/>
          <a:ext cx="53467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0" name="方程式" r:id="rId8" imgW="5346700" imgH="1320800" progId="Equation.3">
                  <p:embed/>
                </p:oleObj>
              </mc:Choice>
              <mc:Fallback>
                <p:oleObj name="方程式" r:id="rId8" imgW="5346700" imgH="1320800" progId="Equation.3">
                  <p:embed/>
                  <p:pic>
                    <p:nvPicPr>
                      <p:cNvPr id="194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037" y="2646218"/>
                        <a:ext cx="53467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583744"/>
              </p:ext>
            </p:extLst>
          </p:nvPr>
        </p:nvGraphicFramePr>
        <p:xfrm>
          <a:off x="1799937" y="4201968"/>
          <a:ext cx="15875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1" name="方程式" r:id="rId10" imgW="1587500" imgH="1320800" progId="Equation.3">
                  <p:embed/>
                </p:oleObj>
              </mc:Choice>
              <mc:Fallback>
                <p:oleObj name="方程式" r:id="rId10" imgW="1587500" imgH="1320800" progId="Equation.3">
                  <p:embed/>
                  <p:pic>
                    <p:nvPicPr>
                      <p:cNvPr id="194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9937" y="4201968"/>
                        <a:ext cx="15875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4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847904"/>
              </p:ext>
            </p:extLst>
          </p:nvPr>
        </p:nvGraphicFramePr>
        <p:xfrm>
          <a:off x="718127" y="755506"/>
          <a:ext cx="44196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2" name="Equation" r:id="rId4" imgW="4419600" imgH="1778000" progId="Equation.3">
                  <p:embed/>
                </p:oleObj>
              </mc:Choice>
              <mc:Fallback>
                <p:oleObj name="Equation" r:id="rId4" imgW="4419600" imgH="1778000" progId="Equation.3">
                  <p:embed/>
                  <p:pic>
                    <p:nvPicPr>
                      <p:cNvPr id="2048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27" y="755506"/>
                        <a:ext cx="44196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981925"/>
              </p:ext>
            </p:extLst>
          </p:nvPr>
        </p:nvGraphicFramePr>
        <p:xfrm>
          <a:off x="667327" y="2833543"/>
          <a:ext cx="49022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3" name="Equation" r:id="rId6" imgW="4902200" imgH="1778000" progId="Equation.3">
                  <p:embed/>
                </p:oleObj>
              </mc:Choice>
              <mc:Fallback>
                <p:oleObj name="Equation" r:id="rId6" imgW="4902200" imgH="1778000" progId="Equation.3">
                  <p:embed/>
                  <p:pic>
                    <p:nvPicPr>
                      <p:cNvPr id="440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27" y="2833543"/>
                        <a:ext cx="49022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757941" y="850757"/>
            <a:ext cx="2376487" cy="320675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189740" y="2866881"/>
            <a:ext cx="431800" cy="17272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1757941" y="1282557"/>
            <a:ext cx="2376487" cy="320675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757941" y="2217594"/>
            <a:ext cx="2376487" cy="320675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2839027" y="2866881"/>
            <a:ext cx="431800" cy="17272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062990" y="2866881"/>
            <a:ext cx="431800" cy="17272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40000"/>
              <a:buFont typeface="Wingdings" pitchFamily="2" charset="2"/>
              <a:buChar char="n"/>
              <a:defRPr kumimoji="1" sz="2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Pct val="50000"/>
              <a:defRPr/>
            </a:pPr>
            <a:endParaRPr lang="en-US" altLang="en-US">
              <a:ea typeface="新細明體" pitchFamily="18" charset="-120"/>
            </a:endParaRPr>
          </a:p>
        </p:txBody>
      </p:sp>
      <p:graphicFrame>
        <p:nvGraphicFramePr>
          <p:cNvPr id="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104768"/>
              </p:ext>
            </p:extLst>
          </p:nvPr>
        </p:nvGraphicFramePr>
        <p:xfrm>
          <a:off x="6546272" y="4412673"/>
          <a:ext cx="191966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4" name="Equation" r:id="rId8" imgW="889000" imgH="228600" progId="Equation.3">
                  <p:embed/>
                </p:oleObj>
              </mc:Choice>
              <mc:Fallback>
                <p:oleObj name="Equation" r:id="rId8" imgW="889000" imgH="228600" progId="Equation.3">
                  <p:embed/>
                  <p:pic>
                    <p:nvPicPr>
                      <p:cNvPr id="2253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272" y="4412673"/>
                        <a:ext cx="191966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932771"/>
              </p:ext>
            </p:extLst>
          </p:nvPr>
        </p:nvGraphicFramePr>
        <p:xfrm>
          <a:off x="6546274" y="4946073"/>
          <a:ext cx="31547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5" name="Equation" r:id="rId10" imgW="1460500" imgH="228600" progId="Equation.3">
                  <p:embed/>
                </p:oleObj>
              </mc:Choice>
              <mc:Fallback>
                <p:oleObj name="Equation" r:id="rId10" imgW="1460500" imgH="228600" progId="Equation.3">
                  <p:embed/>
                  <p:pic>
                    <p:nvPicPr>
                      <p:cNvPr id="22532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274" y="4946073"/>
                        <a:ext cx="31547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5495"/>
              </p:ext>
            </p:extLst>
          </p:nvPr>
        </p:nvGraphicFramePr>
        <p:xfrm>
          <a:off x="6546274" y="5555673"/>
          <a:ext cx="244086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6" name="Equation" r:id="rId12" imgW="1130300" imgH="228600" progId="Equation.3">
                  <p:embed/>
                </p:oleObj>
              </mc:Choice>
              <mc:Fallback>
                <p:oleObj name="Equation" r:id="rId12" imgW="1130300" imgH="228600" progId="Equation.3">
                  <p:embed/>
                  <p:pic>
                    <p:nvPicPr>
                      <p:cNvPr id="22533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274" y="5555673"/>
                        <a:ext cx="244086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99169"/>
              </p:ext>
            </p:extLst>
          </p:nvPr>
        </p:nvGraphicFramePr>
        <p:xfrm>
          <a:off x="6546274" y="6165273"/>
          <a:ext cx="263351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" name="Equation" r:id="rId14" imgW="1219200" imgH="228600" progId="Equation.3">
                  <p:embed/>
                </p:oleObj>
              </mc:Choice>
              <mc:Fallback>
                <p:oleObj name="Equation" r:id="rId14" imgW="1219200" imgH="228600" progId="Equation.3">
                  <p:embed/>
                  <p:pic>
                    <p:nvPicPr>
                      <p:cNvPr id="2253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274" y="6165273"/>
                        <a:ext cx="2633514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287652" y="3840380"/>
            <a:ext cx="4352639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40000"/>
              <a:defRPr kumimoji="1" sz="2400">
                <a:solidFill>
                  <a:schemeClr val="hlink"/>
                </a:solidFill>
                <a:latin typeface="Times New Roman" charset="0"/>
                <a:ea typeface="標楷體" charset="0"/>
              </a:defRPr>
            </a:lvl1pPr>
            <a:lvl2pPr marL="742950" indent="-285750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defRPr kumimoji="1" sz="2400">
                <a:solidFill>
                  <a:schemeClr val="tx1"/>
                </a:solidFill>
                <a:latin typeface="Times New Roman" charset="0"/>
                <a:ea typeface="標楷體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defRPr kumimoji="1" sz="2400">
                <a:solidFill>
                  <a:schemeClr val="tx1"/>
                </a:solidFill>
                <a:latin typeface="Tahoma" charset="0"/>
                <a:ea typeface="標楷體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Tahoma" charset="0"/>
                <a:ea typeface="標楷體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Wingdings" charset="2"/>
              <a:buChar char="n"/>
              <a:defRPr/>
            </a:pPr>
            <a:r>
              <a:rPr lang="zh-TW" altLang="en-US" dirty="0"/>
              <a:t> </a:t>
            </a:r>
            <a:r>
              <a:rPr lang="en-US" altLang="zh-TW" dirty="0"/>
              <a:t>Properties of transposes: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4765" y="69706"/>
            <a:ext cx="86800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3200" dirty="0" smtClean="0"/>
              <a:t>Transpose of a Matrix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41558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 animBg="1"/>
      <p:bldP spid="44043" grpId="0" animBg="1"/>
      <p:bldP spid="44044" grpId="0" animBg="1"/>
      <p:bldP spid="44045" grpId="0" animBg="1"/>
      <p:bldP spid="44046" grpId="0" animBg="1"/>
      <p:bldP spid="44047" grpId="0" animBg="1"/>
      <p:bldP spid="16" grpId="0"/>
    </p:bld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</TotalTime>
  <Words>573</Words>
  <Application>Microsoft Office PowerPoint</Application>
  <PresentationFormat>Widescreen</PresentationFormat>
  <Paragraphs>107</Paragraphs>
  <Slides>21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40" baseType="lpstr">
      <vt:lpstr>微軟正黑體</vt:lpstr>
      <vt:lpstr>Aharoni</vt:lpstr>
      <vt:lpstr>Arial</vt:lpstr>
      <vt:lpstr>Calibri</vt:lpstr>
      <vt:lpstr>Cambria Math</vt:lpstr>
      <vt:lpstr>cmsy10</vt:lpstr>
      <vt:lpstr>標楷體</vt:lpstr>
      <vt:lpstr>Garamond</vt:lpstr>
      <vt:lpstr>Mangal</vt:lpstr>
      <vt:lpstr>新細明體</vt:lpstr>
      <vt:lpstr>Symbol</vt:lpstr>
      <vt:lpstr>Tahoma</vt:lpstr>
      <vt:lpstr>Times New Roman</vt:lpstr>
      <vt:lpstr>Trebuchet MS</vt:lpstr>
      <vt:lpstr>Wingdings</vt:lpstr>
      <vt:lpstr>Wingdings 3</vt:lpstr>
      <vt:lpstr>Facet</vt:lpstr>
      <vt:lpstr>Equation</vt:lpstr>
      <vt:lpstr>方程式</vt:lpstr>
      <vt:lpstr>PowerPoint Presentation</vt:lpstr>
      <vt:lpstr>Chapter 1 Review of Matrix Algebra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6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45</cp:revision>
  <dcterms:created xsi:type="dcterms:W3CDTF">2023-09-19T12:44:49Z</dcterms:created>
  <dcterms:modified xsi:type="dcterms:W3CDTF">2023-10-23T17:13:46Z</dcterms:modified>
</cp:coreProperties>
</file>