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90" r:id="rId1"/>
  </p:sldMasterIdLst>
  <p:sldIdLst>
    <p:sldId id="256" r:id="rId2"/>
    <p:sldId id="257" r:id="rId3"/>
    <p:sldId id="258" r:id="rId4"/>
    <p:sldId id="259" r:id="rId5"/>
    <p:sldId id="260" r:id="rId6"/>
    <p:sldId id="261" r:id="rId7"/>
    <p:sldId id="264"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00"/>
    <a:srgbClr val="FFFFCF"/>
    <a:srgbClr val="D70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95"/>
    <p:restoredTop sz="86442"/>
  </p:normalViewPr>
  <p:slideViewPr>
    <p:cSldViewPr snapToGrid="0" snapToObjects="1">
      <p:cViewPr varScale="1">
        <p:scale>
          <a:sx n="66" d="100"/>
          <a:sy n="66" d="100"/>
        </p:scale>
        <p:origin x="868"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7DE6118-2437-4B30-8E3C-4D2BE6020583}" type="datetimeFigureOut">
              <a:rPr lang="en-US" smtClean="0"/>
              <a:pPr/>
              <a:t>5/26/2024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9E57DC2-970A-4B3E-BB1C-7A09969E49DF}"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905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28519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47251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36919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0081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67933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5995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578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34372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7796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5589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6865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5357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2676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9897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3998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9827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7921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7DE6118-2437-4B30-8E3C-4D2BE6020583}" type="datetimeFigureOut">
              <a:rPr lang="en-US" smtClean="0"/>
              <a:pPr/>
              <a:t>5/26/2024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59120198"/>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 id="214748430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2D7B-1BA3-0640-95C5-413A1C5ED3BD}"/>
              </a:ext>
            </a:extLst>
          </p:cNvPr>
          <p:cNvSpPr>
            <a:spLocks noGrp="1"/>
          </p:cNvSpPr>
          <p:nvPr>
            <p:ph type="ctrTitle"/>
          </p:nvPr>
        </p:nvSpPr>
        <p:spPr>
          <a:xfrm rot="21420000">
            <a:off x="293029" y="1540861"/>
            <a:ext cx="10583882" cy="1897686"/>
          </a:xfrm>
        </p:spPr>
        <p:txBody>
          <a:bodyPr>
            <a:noAutofit/>
          </a:bodyPr>
          <a:lstStyle/>
          <a:p>
            <a:pPr algn="ctr"/>
            <a:r>
              <a:rPr lang="en-US" sz="4800" dirty="0">
                <a:solidFill>
                  <a:schemeClr val="tx1"/>
                </a:solidFill>
                <a:latin typeface="Cooper Black" panose="0208090404030B020404" pitchFamily="18" charset="77"/>
              </a:rPr>
              <a:t>English Language for </a:t>
            </a:r>
            <a:br>
              <a:rPr lang="en-US" sz="4800" dirty="0">
                <a:solidFill>
                  <a:schemeClr val="tx1"/>
                </a:solidFill>
                <a:latin typeface="Cooper Black" panose="0208090404030B020404" pitchFamily="18" charset="77"/>
              </a:rPr>
            </a:br>
            <a:r>
              <a:rPr lang="en-US" sz="4800" dirty="0">
                <a:solidFill>
                  <a:schemeClr val="tx1"/>
                </a:solidFill>
                <a:latin typeface="Cooper Black" panose="0208090404030B020404" pitchFamily="18" charset="77"/>
              </a:rPr>
              <a:t>non-English departments</a:t>
            </a:r>
          </a:p>
        </p:txBody>
      </p:sp>
      <p:sp>
        <p:nvSpPr>
          <p:cNvPr id="3" name="Subtitle 2">
            <a:extLst>
              <a:ext uri="{FF2B5EF4-FFF2-40B4-BE49-F238E27FC236}">
                <a16:creationId xmlns:a16="http://schemas.microsoft.com/office/drawing/2014/main" id="{72BBCB2C-68F9-C646-8115-331593A8D5F2}"/>
              </a:ext>
            </a:extLst>
          </p:cNvPr>
          <p:cNvSpPr>
            <a:spLocks noGrp="1"/>
          </p:cNvSpPr>
          <p:nvPr>
            <p:ph type="subTitle" idx="1"/>
          </p:nvPr>
        </p:nvSpPr>
        <p:spPr>
          <a:xfrm rot="21420000">
            <a:off x="358454" y="3753477"/>
            <a:ext cx="10576324" cy="665238"/>
          </a:xfrm>
        </p:spPr>
        <p:txBody>
          <a:bodyPr/>
          <a:lstStyle/>
          <a:p>
            <a:pPr algn="ctr"/>
            <a:r>
              <a:rPr lang="tr-TR" dirty="0">
                <a:solidFill>
                  <a:schemeClr val="tx1"/>
                </a:solidFill>
              </a:rPr>
              <a:t>2023</a:t>
            </a:r>
            <a:endParaRPr lang="en-US" dirty="0">
              <a:solidFill>
                <a:schemeClr val="tx1"/>
              </a:solidFill>
            </a:endParaRPr>
          </a:p>
        </p:txBody>
      </p:sp>
      <p:pic>
        <p:nvPicPr>
          <p:cNvPr id="5" name="Picture 4">
            <a:extLst>
              <a:ext uri="{FF2B5EF4-FFF2-40B4-BE49-F238E27FC236}">
                <a16:creationId xmlns:a16="http://schemas.microsoft.com/office/drawing/2014/main" id="{03F5FB14-4F8B-2946-9C35-B924E588C0B9}"/>
              </a:ext>
            </a:extLst>
          </p:cNvPr>
          <p:cNvPicPr>
            <a:picLocks noChangeAspect="1"/>
          </p:cNvPicPr>
          <p:nvPr/>
        </p:nvPicPr>
        <p:blipFill>
          <a:blip r:embed="rId2"/>
          <a:stretch>
            <a:fillRect/>
          </a:stretch>
        </p:blipFill>
        <p:spPr>
          <a:xfrm rot="21273102">
            <a:off x="91641" y="392618"/>
            <a:ext cx="1467994" cy="1452899"/>
          </a:xfrm>
          <a:prstGeom prst="rect">
            <a:avLst/>
          </a:prstGeom>
        </p:spPr>
      </p:pic>
    </p:spTree>
    <p:extLst>
      <p:ext uri="{BB962C8B-B14F-4D97-AF65-F5344CB8AC3E}">
        <p14:creationId xmlns:p14="http://schemas.microsoft.com/office/powerpoint/2010/main" val="199378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1E21-9424-5F4A-8D4A-F84FEF998672}"/>
              </a:ext>
            </a:extLst>
          </p:cNvPr>
          <p:cNvSpPr>
            <a:spLocks noGrp="1"/>
          </p:cNvSpPr>
          <p:nvPr>
            <p:ph type="title"/>
          </p:nvPr>
        </p:nvSpPr>
        <p:spPr>
          <a:xfrm>
            <a:off x="706121" y="0"/>
            <a:ext cx="10396882" cy="1151965"/>
          </a:xfrm>
        </p:spPr>
        <p:txBody>
          <a:bodyPr/>
          <a:lstStyle/>
          <a:p>
            <a:pPr algn="ctr"/>
            <a:r>
              <a:rPr lang="en-US" dirty="0">
                <a:solidFill>
                  <a:schemeClr val="tx1"/>
                </a:solidFill>
              </a:rPr>
              <a:t>Course structure</a:t>
            </a:r>
          </a:p>
        </p:txBody>
      </p:sp>
      <p:graphicFrame>
        <p:nvGraphicFramePr>
          <p:cNvPr id="5" name="Content Placeholder 4">
            <a:extLst>
              <a:ext uri="{FF2B5EF4-FFF2-40B4-BE49-F238E27FC236}">
                <a16:creationId xmlns:a16="http://schemas.microsoft.com/office/drawing/2014/main" id="{601045EC-5259-3842-87AF-A31E21256727}"/>
              </a:ext>
            </a:extLst>
          </p:cNvPr>
          <p:cNvGraphicFramePr>
            <a:graphicFrameLocks noGrp="1"/>
          </p:cNvGraphicFramePr>
          <p:nvPr>
            <p:ph idx="1"/>
            <p:extLst>
              <p:ext uri="{D42A27DB-BD31-4B8C-83A1-F6EECF244321}">
                <p14:modId xmlns:p14="http://schemas.microsoft.com/office/powerpoint/2010/main" val="1147563476"/>
              </p:ext>
            </p:extLst>
          </p:nvPr>
        </p:nvGraphicFramePr>
        <p:xfrm>
          <a:off x="348904" y="1930400"/>
          <a:ext cx="5227320" cy="3515359"/>
        </p:xfrm>
        <a:graphic>
          <a:graphicData uri="http://schemas.openxmlformats.org/drawingml/2006/table">
            <a:tbl>
              <a:tblPr firstRow="1" bandRow="1">
                <a:tableStyleId>{5C22544A-7EE6-4342-B048-85BDC9FD1C3A}</a:tableStyleId>
              </a:tblPr>
              <a:tblGrid>
                <a:gridCol w="5227320">
                  <a:extLst>
                    <a:ext uri="{9D8B030D-6E8A-4147-A177-3AD203B41FA5}">
                      <a16:colId xmlns:a16="http://schemas.microsoft.com/office/drawing/2014/main" val="3483802387"/>
                    </a:ext>
                  </a:extLst>
                </a:gridCol>
              </a:tblGrid>
              <a:tr h="3515359">
                <a:tc>
                  <a:txBody>
                    <a:bodyPr/>
                    <a:lstStyle/>
                    <a:p>
                      <a:pPr marL="457200" indent="-45720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Theoretical hours       2</a:t>
                      </a:r>
                    </a:p>
                    <a:p>
                      <a:pPr marL="457200" indent="-45720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Practical hours           1</a:t>
                      </a:r>
                    </a:p>
                    <a:p>
                      <a:pPr marL="457200" indent="-45720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Credits                         2 </a:t>
                      </a:r>
                    </a:p>
                    <a:p>
                      <a:pPr marL="457200" indent="-45720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04 Oct. 2020 – 04 Feb 2021</a:t>
                      </a:r>
                    </a:p>
                    <a:p>
                      <a:pPr marL="457200" indent="-45720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Central exam at level of college</a:t>
                      </a:r>
                    </a:p>
                  </a:txBody>
                  <a:tcPr>
                    <a:solidFill>
                      <a:schemeClr val="bg1"/>
                    </a:solidFill>
                  </a:tcPr>
                </a:tc>
                <a:extLst>
                  <a:ext uri="{0D108BD9-81ED-4DB2-BD59-A6C34878D82A}">
                    <a16:rowId xmlns:a16="http://schemas.microsoft.com/office/drawing/2014/main" val="1229336512"/>
                  </a:ext>
                </a:extLst>
              </a:tr>
            </a:tbl>
          </a:graphicData>
        </a:graphic>
      </p:graphicFrame>
      <p:graphicFrame>
        <p:nvGraphicFramePr>
          <p:cNvPr id="6" name="Content Placeholder 4">
            <a:extLst>
              <a:ext uri="{FF2B5EF4-FFF2-40B4-BE49-F238E27FC236}">
                <a16:creationId xmlns:a16="http://schemas.microsoft.com/office/drawing/2014/main" id="{775BC3DA-5F87-254C-8671-A439FDF27625}"/>
              </a:ext>
            </a:extLst>
          </p:cNvPr>
          <p:cNvGraphicFramePr>
            <a:graphicFrameLocks/>
          </p:cNvGraphicFramePr>
          <p:nvPr>
            <p:extLst>
              <p:ext uri="{D42A27DB-BD31-4B8C-83A1-F6EECF244321}">
                <p14:modId xmlns:p14="http://schemas.microsoft.com/office/powerpoint/2010/main" val="3879237804"/>
              </p:ext>
            </p:extLst>
          </p:nvPr>
        </p:nvGraphicFramePr>
        <p:xfrm>
          <a:off x="6243320" y="1930400"/>
          <a:ext cx="5227320" cy="3515360"/>
        </p:xfrm>
        <a:graphic>
          <a:graphicData uri="http://schemas.openxmlformats.org/drawingml/2006/table">
            <a:tbl>
              <a:tblPr firstRow="1" bandRow="1">
                <a:tableStyleId>{5C22544A-7EE6-4342-B048-85BDC9FD1C3A}</a:tableStyleId>
              </a:tblPr>
              <a:tblGrid>
                <a:gridCol w="5227320">
                  <a:extLst>
                    <a:ext uri="{9D8B030D-6E8A-4147-A177-3AD203B41FA5}">
                      <a16:colId xmlns:a16="http://schemas.microsoft.com/office/drawing/2014/main" val="3483802387"/>
                    </a:ext>
                  </a:extLst>
                </a:gridCol>
              </a:tblGrid>
              <a:tr h="3515360">
                <a:tc>
                  <a:txBody>
                    <a:bodyPr/>
                    <a:lstStyle/>
                    <a:p>
                      <a:pPr marL="457200" indent="-457200" algn="l" defTabSz="914400" rtl="0" eaLnBrk="1" latinLnBrk="0" hangingPunct="1">
                        <a:lnSpc>
                          <a:spcPct val="150000"/>
                        </a:lnSpc>
                        <a:buFont typeface="Arial" panose="020B0604020202020204" pitchFamily="34" charset="0"/>
                        <a:buChar char="•"/>
                      </a:pPr>
                      <a:endParaRPr lang="en-US" sz="1400" b="1" kern="1200" dirty="0">
                        <a:solidFill>
                          <a:schemeClr val="tx1"/>
                        </a:solidFill>
                        <a:latin typeface="Arial" panose="020B0604020202020204" pitchFamily="34" charset="0"/>
                        <a:ea typeface="+mn-ea"/>
                        <a:cs typeface="Arial" panose="020B0604020202020204" pitchFamily="34" charset="0"/>
                      </a:endParaRPr>
                    </a:p>
                    <a:p>
                      <a:pPr marL="457200" indent="-457200" algn="l" defTabSz="914400" rtl="0" eaLnBrk="1" latinLnBrk="0" hangingPunct="1">
                        <a:lnSpc>
                          <a:spcPct val="150000"/>
                        </a:lnSpc>
                        <a:buFont typeface="Arial" panose="020B0604020202020204" pitchFamily="34" charset="0"/>
                        <a:buChar char="•"/>
                      </a:pPr>
                      <a:r>
                        <a:rPr lang="en-US" sz="2400" b="1" kern="1200" dirty="0">
                          <a:solidFill>
                            <a:schemeClr val="tx1"/>
                          </a:solidFill>
                          <a:latin typeface="Arial" panose="020B0604020202020204" pitchFamily="34" charset="0"/>
                          <a:ea typeface="+mn-ea"/>
                          <a:cs typeface="Arial" panose="020B0604020202020204" pitchFamily="34" charset="0"/>
                        </a:rPr>
                        <a:t>Theoretical hours       2</a:t>
                      </a:r>
                    </a:p>
                    <a:p>
                      <a:pPr marL="457200" indent="-457200" algn="l" defTabSz="914400" rtl="0" eaLnBrk="1" latinLnBrk="0" hangingPunct="1">
                        <a:lnSpc>
                          <a:spcPct val="150000"/>
                        </a:lnSpc>
                        <a:buFont typeface="Arial" panose="020B0604020202020204" pitchFamily="34" charset="0"/>
                        <a:buChar char="•"/>
                      </a:pPr>
                      <a:r>
                        <a:rPr lang="en-US" sz="2400" b="1" kern="1200" dirty="0">
                          <a:solidFill>
                            <a:schemeClr val="tx1"/>
                          </a:solidFill>
                          <a:latin typeface="Arial" panose="020B0604020202020204" pitchFamily="34" charset="0"/>
                          <a:ea typeface="+mn-ea"/>
                          <a:cs typeface="Arial" panose="020B0604020202020204" pitchFamily="34" charset="0"/>
                        </a:rPr>
                        <a:t>Practical hours           1</a:t>
                      </a:r>
                    </a:p>
                    <a:p>
                      <a:pPr marL="457200" indent="-457200" algn="l" defTabSz="914400" rtl="0" eaLnBrk="1" latinLnBrk="0" hangingPunct="1">
                        <a:lnSpc>
                          <a:spcPct val="150000"/>
                        </a:lnSpc>
                        <a:buFont typeface="Arial" panose="020B0604020202020204" pitchFamily="34" charset="0"/>
                        <a:buChar char="•"/>
                      </a:pPr>
                      <a:r>
                        <a:rPr lang="en-US" sz="2400" b="1" kern="1200" dirty="0">
                          <a:solidFill>
                            <a:schemeClr val="tx1"/>
                          </a:solidFill>
                          <a:latin typeface="Arial" panose="020B0604020202020204" pitchFamily="34" charset="0"/>
                          <a:ea typeface="+mn-ea"/>
                          <a:cs typeface="Arial" panose="020B0604020202020204" pitchFamily="34" charset="0"/>
                        </a:rPr>
                        <a:t>Credits                         2 </a:t>
                      </a:r>
                    </a:p>
                    <a:p>
                      <a:pPr marL="457200" indent="-457200" algn="l" defTabSz="914400" rtl="0" eaLnBrk="1" latinLnBrk="0" hangingPunct="1">
                        <a:lnSpc>
                          <a:spcPct val="150000"/>
                        </a:lnSpc>
                        <a:buFont typeface="Arial" panose="020B0604020202020204" pitchFamily="34" charset="0"/>
                        <a:buChar char="•"/>
                      </a:pPr>
                      <a:r>
                        <a:rPr lang="en-US" sz="2400" b="1" kern="1200" dirty="0">
                          <a:solidFill>
                            <a:schemeClr val="tx1"/>
                          </a:solidFill>
                          <a:latin typeface="Arial" panose="020B0604020202020204" pitchFamily="34" charset="0"/>
                          <a:ea typeface="+mn-ea"/>
                          <a:cs typeface="Arial" panose="020B0604020202020204" pitchFamily="34" charset="0"/>
                        </a:rPr>
                        <a:t>07 Feb. 2020 – 01 July 2021</a:t>
                      </a:r>
                    </a:p>
                    <a:p>
                      <a:pPr marL="457200" indent="-457200" algn="l" defTabSz="914400" rtl="0" eaLnBrk="1" latinLnBrk="0" hangingPunct="1">
                        <a:lnSpc>
                          <a:spcPct val="150000"/>
                        </a:lnSpc>
                        <a:buFont typeface="Arial" panose="020B0604020202020204" pitchFamily="34" charset="0"/>
                        <a:buChar char="•"/>
                      </a:pPr>
                      <a:r>
                        <a:rPr lang="en-US" sz="2400" b="1" kern="1200" dirty="0">
                          <a:solidFill>
                            <a:schemeClr val="tx1"/>
                          </a:solidFill>
                          <a:latin typeface="Arial" panose="020B0604020202020204" pitchFamily="34" charset="0"/>
                          <a:ea typeface="+mn-ea"/>
                          <a:cs typeface="Arial" panose="020B0604020202020204" pitchFamily="34" charset="0"/>
                        </a:rPr>
                        <a:t>Independent exams </a:t>
                      </a:r>
                    </a:p>
                    <a:p>
                      <a:pPr marL="285750" indent="-285750">
                        <a:buFont typeface="Arial" panose="020B0604020202020204" pitchFamily="34" charset="0"/>
                        <a:buChar char="•"/>
                      </a:pPr>
                      <a:endParaRPr lang="en-US" dirty="0"/>
                    </a:p>
                  </a:txBody>
                  <a:tcPr>
                    <a:solidFill>
                      <a:schemeClr val="bg1"/>
                    </a:solidFill>
                  </a:tcPr>
                </a:tc>
                <a:extLst>
                  <a:ext uri="{0D108BD9-81ED-4DB2-BD59-A6C34878D82A}">
                    <a16:rowId xmlns:a16="http://schemas.microsoft.com/office/drawing/2014/main" val="1229336512"/>
                  </a:ext>
                </a:extLst>
              </a:tr>
            </a:tbl>
          </a:graphicData>
        </a:graphic>
      </p:graphicFrame>
      <p:graphicFrame>
        <p:nvGraphicFramePr>
          <p:cNvPr id="7" name="Table 6">
            <a:extLst>
              <a:ext uri="{FF2B5EF4-FFF2-40B4-BE49-F238E27FC236}">
                <a16:creationId xmlns:a16="http://schemas.microsoft.com/office/drawing/2014/main" id="{72AA5C2D-05AC-A343-BF42-D5B35ACF64FA}"/>
              </a:ext>
            </a:extLst>
          </p:cNvPr>
          <p:cNvGraphicFramePr>
            <a:graphicFrameLocks noGrp="1"/>
          </p:cNvGraphicFramePr>
          <p:nvPr>
            <p:extLst>
              <p:ext uri="{D42A27DB-BD31-4B8C-83A1-F6EECF244321}">
                <p14:modId xmlns:p14="http://schemas.microsoft.com/office/powerpoint/2010/main" val="1784527300"/>
              </p:ext>
            </p:extLst>
          </p:nvPr>
        </p:nvGraphicFramePr>
        <p:xfrm>
          <a:off x="333674" y="1169472"/>
          <a:ext cx="5262880" cy="663786"/>
        </p:xfrm>
        <a:graphic>
          <a:graphicData uri="http://schemas.openxmlformats.org/drawingml/2006/table">
            <a:tbl>
              <a:tblPr firstRow="1" bandRow="1">
                <a:tableStyleId>{5C22544A-7EE6-4342-B048-85BDC9FD1C3A}</a:tableStyleId>
              </a:tblPr>
              <a:tblGrid>
                <a:gridCol w="5262880">
                  <a:extLst>
                    <a:ext uri="{9D8B030D-6E8A-4147-A177-3AD203B41FA5}">
                      <a16:colId xmlns:a16="http://schemas.microsoft.com/office/drawing/2014/main" val="2243415641"/>
                    </a:ext>
                  </a:extLst>
                </a:gridCol>
              </a:tblGrid>
              <a:tr h="663786">
                <a:tc>
                  <a:txBody>
                    <a:bodyPr/>
                    <a:lstStyle/>
                    <a:p>
                      <a:pPr algn="ctr"/>
                      <a:r>
                        <a:rPr lang="en-US" sz="2800" dirty="0">
                          <a:solidFill>
                            <a:schemeClr val="tx1"/>
                          </a:solidFill>
                          <a:latin typeface="Britannic Bold" panose="020B0903060703020204" pitchFamily="34" charset="77"/>
                        </a:rPr>
                        <a:t>English for University Students </a:t>
                      </a:r>
                    </a:p>
                  </a:txBody>
                  <a:tcPr anchor="ctr">
                    <a:solidFill>
                      <a:schemeClr val="accent1">
                        <a:lumMod val="20000"/>
                        <a:lumOff val="80000"/>
                      </a:schemeClr>
                    </a:solidFill>
                  </a:tcPr>
                </a:tc>
                <a:extLst>
                  <a:ext uri="{0D108BD9-81ED-4DB2-BD59-A6C34878D82A}">
                    <a16:rowId xmlns:a16="http://schemas.microsoft.com/office/drawing/2014/main" val="3247419194"/>
                  </a:ext>
                </a:extLst>
              </a:tr>
            </a:tbl>
          </a:graphicData>
        </a:graphic>
      </p:graphicFrame>
      <p:graphicFrame>
        <p:nvGraphicFramePr>
          <p:cNvPr id="8" name="Table 7">
            <a:extLst>
              <a:ext uri="{FF2B5EF4-FFF2-40B4-BE49-F238E27FC236}">
                <a16:creationId xmlns:a16="http://schemas.microsoft.com/office/drawing/2014/main" id="{DF43F8F0-6546-C14F-B732-7B56824E072F}"/>
              </a:ext>
            </a:extLst>
          </p:cNvPr>
          <p:cNvGraphicFramePr>
            <a:graphicFrameLocks noGrp="1"/>
          </p:cNvGraphicFramePr>
          <p:nvPr>
            <p:extLst>
              <p:ext uri="{D42A27DB-BD31-4B8C-83A1-F6EECF244321}">
                <p14:modId xmlns:p14="http://schemas.microsoft.com/office/powerpoint/2010/main" val="2910536121"/>
              </p:ext>
            </p:extLst>
          </p:nvPr>
        </p:nvGraphicFramePr>
        <p:xfrm>
          <a:off x="6207760" y="1153696"/>
          <a:ext cx="5262880" cy="673946"/>
        </p:xfrm>
        <a:graphic>
          <a:graphicData uri="http://schemas.openxmlformats.org/drawingml/2006/table">
            <a:tbl>
              <a:tblPr firstRow="1" bandRow="1">
                <a:tableStyleId>{5C22544A-7EE6-4342-B048-85BDC9FD1C3A}</a:tableStyleId>
              </a:tblPr>
              <a:tblGrid>
                <a:gridCol w="5262880">
                  <a:extLst>
                    <a:ext uri="{9D8B030D-6E8A-4147-A177-3AD203B41FA5}">
                      <a16:colId xmlns:a16="http://schemas.microsoft.com/office/drawing/2014/main" val="2243415641"/>
                    </a:ext>
                  </a:extLst>
                </a:gridCol>
              </a:tblGrid>
              <a:tr h="673946">
                <a:tc>
                  <a:txBody>
                    <a:bodyPr/>
                    <a:lstStyle/>
                    <a:p>
                      <a:pPr algn="ctr"/>
                      <a:r>
                        <a:rPr lang="en-US" sz="2800" b="1" kern="1200" dirty="0">
                          <a:solidFill>
                            <a:schemeClr val="tx1"/>
                          </a:solidFill>
                          <a:latin typeface="Britannic Bold" panose="020B0903060703020204" pitchFamily="34" charset="77"/>
                          <a:ea typeface="+mn-ea"/>
                          <a:cs typeface="+mn-cs"/>
                        </a:rPr>
                        <a:t>English for Specific Purposes </a:t>
                      </a:r>
                    </a:p>
                  </a:txBody>
                  <a:tcPr anchor="ctr">
                    <a:solidFill>
                      <a:schemeClr val="accent1">
                        <a:lumMod val="20000"/>
                        <a:lumOff val="80000"/>
                      </a:schemeClr>
                    </a:solidFill>
                  </a:tcPr>
                </a:tc>
                <a:extLst>
                  <a:ext uri="{0D108BD9-81ED-4DB2-BD59-A6C34878D82A}">
                    <a16:rowId xmlns:a16="http://schemas.microsoft.com/office/drawing/2014/main" val="3247419194"/>
                  </a:ext>
                </a:extLst>
              </a:tr>
            </a:tbl>
          </a:graphicData>
        </a:graphic>
      </p:graphicFrame>
    </p:spTree>
    <p:extLst>
      <p:ext uri="{BB962C8B-B14F-4D97-AF65-F5344CB8AC3E}">
        <p14:creationId xmlns:p14="http://schemas.microsoft.com/office/powerpoint/2010/main" val="283770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9AFF-1609-CA41-8132-CE34261D6D9A}"/>
              </a:ext>
            </a:extLst>
          </p:cNvPr>
          <p:cNvSpPr>
            <a:spLocks noGrp="1"/>
          </p:cNvSpPr>
          <p:nvPr>
            <p:ph type="title"/>
          </p:nvPr>
        </p:nvSpPr>
        <p:spPr>
          <a:xfrm>
            <a:off x="685801" y="96520"/>
            <a:ext cx="10396882" cy="1151965"/>
          </a:xfrm>
        </p:spPr>
        <p:txBody>
          <a:bodyPr/>
          <a:lstStyle/>
          <a:p>
            <a:pPr algn="ctr"/>
            <a:r>
              <a:rPr lang="en-US" dirty="0">
                <a:solidFill>
                  <a:schemeClr val="tx1"/>
                </a:solidFill>
              </a:rPr>
              <a:t>English for University Students</a:t>
            </a:r>
          </a:p>
        </p:txBody>
      </p:sp>
      <p:sp>
        <p:nvSpPr>
          <p:cNvPr id="3" name="Content Placeholder 2">
            <a:extLst>
              <a:ext uri="{FF2B5EF4-FFF2-40B4-BE49-F238E27FC236}">
                <a16:creationId xmlns:a16="http://schemas.microsoft.com/office/drawing/2014/main" id="{1F3B2AC6-C01A-1A46-B79F-EE6C964252C1}"/>
              </a:ext>
            </a:extLst>
          </p:cNvPr>
          <p:cNvSpPr>
            <a:spLocks noGrp="1"/>
          </p:cNvSpPr>
          <p:nvPr>
            <p:ph idx="1"/>
          </p:nvPr>
        </p:nvSpPr>
        <p:spPr>
          <a:xfrm>
            <a:off x="467360" y="1320800"/>
            <a:ext cx="10952480" cy="4165600"/>
          </a:xfrm>
        </p:spPr>
        <p:txBody>
          <a:bodyPr>
            <a:normAutofit/>
          </a:bodyPr>
          <a:lstStyle/>
          <a:p>
            <a:pPr>
              <a:buFont typeface="Wingdings" pitchFamily="2" charset="2"/>
              <a:buChar char="q"/>
            </a:pPr>
            <a:r>
              <a:rPr lang="en-US" sz="2800" cap="none" dirty="0">
                <a:latin typeface="Arial" panose="020B0604020202020204" pitchFamily="34" charset="0"/>
                <a:cs typeface="Arial" panose="020B0604020202020204" pitchFamily="34" charset="0"/>
              </a:rPr>
              <a:t> Giving special importance to:</a:t>
            </a:r>
          </a:p>
          <a:p>
            <a:r>
              <a:rPr lang="en-US" sz="2800" cap="none" dirty="0">
                <a:latin typeface="Arial" panose="020B0604020202020204" pitchFamily="34" charset="0"/>
                <a:cs typeface="Arial" panose="020B0604020202020204" pitchFamily="34" charset="0"/>
              </a:rPr>
              <a:t> Listening, speaking, reading and vocabulary </a:t>
            </a:r>
          </a:p>
          <a:p>
            <a:pPr marL="0" indent="0">
              <a:buNone/>
            </a:pPr>
            <a:r>
              <a:rPr lang="en-US" cap="none" dirty="0">
                <a:latin typeface="Arial" panose="020B0604020202020204" pitchFamily="34" charset="0"/>
                <a:cs typeface="Arial" panose="020B0604020202020204" pitchFamily="34" charset="0"/>
              </a:rPr>
              <a:t> </a:t>
            </a:r>
            <a:endParaRPr lang="en-US" sz="1050" cap="none" dirty="0">
              <a:latin typeface="Arial" panose="020B0604020202020204" pitchFamily="34" charset="0"/>
              <a:cs typeface="Arial" panose="020B0604020202020204" pitchFamily="34" charset="0"/>
            </a:endParaRPr>
          </a:p>
          <a:p>
            <a:pPr>
              <a:buFont typeface="Wingdings" pitchFamily="2" charset="2"/>
              <a:buChar char="q"/>
            </a:pPr>
            <a:r>
              <a:rPr lang="en-US" sz="2800" cap="none" dirty="0">
                <a:latin typeface="Arial" panose="020B0604020202020204" pitchFamily="34" charset="0"/>
                <a:cs typeface="Arial" panose="020B0604020202020204" pitchFamily="34" charset="0"/>
              </a:rPr>
              <a:t> Writing is studied at the level of simple, compound and complex sentences. (lower levels) </a:t>
            </a:r>
          </a:p>
          <a:p>
            <a:pPr>
              <a:buFont typeface="Wingdings" pitchFamily="2" charset="2"/>
              <a:buChar char="q"/>
            </a:pPr>
            <a:endParaRPr lang="en-US" sz="1600" cap="none" dirty="0">
              <a:latin typeface="Arial" panose="020B0604020202020204" pitchFamily="34" charset="0"/>
              <a:cs typeface="Arial" panose="020B0604020202020204" pitchFamily="34" charset="0"/>
            </a:endParaRPr>
          </a:p>
          <a:p>
            <a:pPr>
              <a:buFont typeface="Wingdings" pitchFamily="2" charset="2"/>
              <a:buChar char="q"/>
            </a:pPr>
            <a:r>
              <a:rPr lang="en-US" sz="2800" cap="none" dirty="0">
                <a:latin typeface="Arial" panose="020B0604020202020204" pitchFamily="34" charset="0"/>
                <a:cs typeface="Arial" panose="020B0604020202020204" pitchFamily="34" charset="0"/>
              </a:rPr>
              <a:t> Guided paragraph writing/ controlled paragraph (higher levels) </a:t>
            </a:r>
          </a:p>
        </p:txBody>
      </p:sp>
    </p:spTree>
    <p:extLst>
      <p:ext uri="{BB962C8B-B14F-4D97-AF65-F5344CB8AC3E}">
        <p14:creationId xmlns:p14="http://schemas.microsoft.com/office/powerpoint/2010/main" val="120771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9AFF-1609-CA41-8132-CE34261D6D9A}"/>
              </a:ext>
            </a:extLst>
          </p:cNvPr>
          <p:cNvSpPr>
            <a:spLocks noGrp="1"/>
          </p:cNvSpPr>
          <p:nvPr>
            <p:ph type="title"/>
          </p:nvPr>
        </p:nvSpPr>
        <p:spPr>
          <a:xfrm>
            <a:off x="685801" y="96520"/>
            <a:ext cx="10396882" cy="1151965"/>
          </a:xfrm>
        </p:spPr>
        <p:txBody>
          <a:bodyPr/>
          <a:lstStyle/>
          <a:p>
            <a:pPr algn="ctr"/>
            <a:r>
              <a:rPr lang="en-US" dirty="0">
                <a:solidFill>
                  <a:schemeClr val="tx1"/>
                </a:solidFill>
              </a:rPr>
              <a:t>Syllabus</a:t>
            </a:r>
          </a:p>
        </p:txBody>
      </p:sp>
      <p:sp>
        <p:nvSpPr>
          <p:cNvPr id="3" name="Content Placeholder 2">
            <a:extLst>
              <a:ext uri="{FF2B5EF4-FFF2-40B4-BE49-F238E27FC236}">
                <a16:creationId xmlns:a16="http://schemas.microsoft.com/office/drawing/2014/main" id="{1F3B2AC6-C01A-1A46-B79F-EE6C964252C1}"/>
              </a:ext>
            </a:extLst>
          </p:cNvPr>
          <p:cNvSpPr>
            <a:spLocks noGrp="1"/>
          </p:cNvSpPr>
          <p:nvPr>
            <p:ph idx="1"/>
          </p:nvPr>
        </p:nvSpPr>
        <p:spPr>
          <a:xfrm>
            <a:off x="467360" y="1320800"/>
            <a:ext cx="10952480" cy="4165600"/>
          </a:xfrm>
        </p:spPr>
        <p:txBody>
          <a:bodyPr>
            <a:normAutofit/>
          </a:bodyPr>
          <a:lstStyle/>
          <a:p>
            <a:pPr>
              <a:buFont typeface="Wingdings" pitchFamily="2" charset="2"/>
              <a:buChar char="q"/>
            </a:pPr>
            <a:r>
              <a:rPr lang="en-US" sz="2800" cap="none" dirty="0">
                <a:latin typeface="Arial" panose="020B0604020202020204" pitchFamily="34" charset="0"/>
                <a:cs typeface="Arial" panose="020B0604020202020204" pitchFamily="34" charset="0"/>
              </a:rPr>
              <a:t> </a:t>
            </a:r>
            <a:r>
              <a:rPr lang="en-US" sz="2800" b="1" cap="none" dirty="0">
                <a:latin typeface="Arial" panose="020B0604020202020204" pitchFamily="34" charset="0"/>
                <a:cs typeface="Arial" panose="020B0604020202020204" pitchFamily="34" charset="0"/>
              </a:rPr>
              <a:t>Theme 1:</a:t>
            </a:r>
            <a:r>
              <a:rPr lang="en-US" sz="2800" cap="none" dirty="0">
                <a:latin typeface="Arial" panose="020B0604020202020204" pitchFamily="34" charset="0"/>
                <a:cs typeface="Arial" panose="020B0604020202020204" pitchFamily="34" charset="0"/>
              </a:rPr>
              <a:t> All about You</a:t>
            </a:r>
          </a:p>
          <a:p>
            <a:pPr lvl="0"/>
            <a:r>
              <a:rPr lang="en-US" sz="2800" cap="none" dirty="0">
                <a:latin typeface="Arial" panose="020B0604020202020204" pitchFamily="34" charset="0"/>
                <a:cs typeface="Arial" panose="020B0604020202020204" pitchFamily="34" charset="0"/>
              </a:rPr>
              <a:t> Self-introduction</a:t>
            </a:r>
          </a:p>
          <a:p>
            <a:pPr lvl="0"/>
            <a:r>
              <a:rPr lang="en-US" sz="2800" cap="none" dirty="0">
                <a:latin typeface="Arial" panose="020B0604020202020204" pitchFamily="34" charset="0"/>
                <a:cs typeface="Arial" panose="020B0604020202020204" pitchFamily="34" charset="0"/>
              </a:rPr>
              <a:t> Family </a:t>
            </a:r>
          </a:p>
          <a:p>
            <a:pPr lvl="0"/>
            <a:r>
              <a:rPr lang="en-US" sz="2800" cap="none" dirty="0">
                <a:latin typeface="Arial" panose="020B0604020202020204" pitchFamily="34" charset="0"/>
                <a:cs typeface="Arial" panose="020B0604020202020204" pitchFamily="34" charset="0"/>
              </a:rPr>
              <a:t> Personal information (address, phone number, marital status)</a:t>
            </a:r>
          </a:p>
          <a:p>
            <a:r>
              <a:rPr lang="en-US" sz="2800" cap="none" dirty="0">
                <a:latin typeface="Arial" panose="020B0604020202020204" pitchFamily="34" charset="0"/>
                <a:cs typeface="Arial" panose="020B0604020202020204" pitchFamily="34" charset="0"/>
              </a:rPr>
              <a:t> Hobbies &amp; interests  </a:t>
            </a:r>
          </a:p>
        </p:txBody>
      </p:sp>
    </p:spTree>
    <p:extLst>
      <p:ext uri="{BB962C8B-B14F-4D97-AF65-F5344CB8AC3E}">
        <p14:creationId xmlns:p14="http://schemas.microsoft.com/office/powerpoint/2010/main" val="193380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9AFF-1609-CA41-8132-CE34261D6D9A}"/>
              </a:ext>
            </a:extLst>
          </p:cNvPr>
          <p:cNvSpPr>
            <a:spLocks noGrp="1"/>
          </p:cNvSpPr>
          <p:nvPr>
            <p:ph type="title"/>
          </p:nvPr>
        </p:nvSpPr>
        <p:spPr>
          <a:xfrm>
            <a:off x="685801" y="96520"/>
            <a:ext cx="10396882" cy="1151965"/>
          </a:xfrm>
        </p:spPr>
        <p:txBody>
          <a:bodyPr/>
          <a:lstStyle/>
          <a:p>
            <a:pPr algn="ctr"/>
            <a:r>
              <a:rPr lang="en-US" dirty="0">
                <a:solidFill>
                  <a:schemeClr val="tx1"/>
                </a:solidFill>
              </a:rPr>
              <a:t>Syllabus</a:t>
            </a:r>
          </a:p>
        </p:txBody>
      </p:sp>
      <p:sp>
        <p:nvSpPr>
          <p:cNvPr id="3" name="Content Placeholder 2">
            <a:extLst>
              <a:ext uri="{FF2B5EF4-FFF2-40B4-BE49-F238E27FC236}">
                <a16:creationId xmlns:a16="http://schemas.microsoft.com/office/drawing/2014/main" id="{1F3B2AC6-C01A-1A46-B79F-EE6C964252C1}"/>
              </a:ext>
            </a:extLst>
          </p:cNvPr>
          <p:cNvSpPr>
            <a:spLocks noGrp="1"/>
          </p:cNvSpPr>
          <p:nvPr>
            <p:ph idx="1"/>
          </p:nvPr>
        </p:nvSpPr>
        <p:spPr>
          <a:xfrm>
            <a:off x="467360" y="1320800"/>
            <a:ext cx="10952480" cy="4165600"/>
          </a:xfrm>
        </p:spPr>
        <p:txBody>
          <a:bodyPr>
            <a:normAutofit/>
          </a:bodyPr>
          <a:lstStyle/>
          <a:p>
            <a:pPr>
              <a:buFont typeface="Wingdings" pitchFamily="2" charset="2"/>
              <a:buChar char="q"/>
            </a:pPr>
            <a:r>
              <a:rPr lang="en-US" sz="2800" cap="none" dirty="0">
                <a:latin typeface="Arial" panose="020B0604020202020204" pitchFamily="34" charset="0"/>
                <a:cs typeface="Arial" panose="020B0604020202020204" pitchFamily="34" charset="0"/>
              </a:rPr>
              <a:t> </a:t>
            </a:r>
            <a:r>
              <a:rPr lang="en-US" sz="2800" b="1" cap="none" dirty="0">
                <a:latin typeface="Arial" panose="020B0604020202020204" pitchFamily="34" charset="0"/>
                <a:cs typeface="Arial" panose="020B0604020202020204" pitchFamily="34" charset="0"/>
              </a:rPr>
              <a:t>Theme 2:</a:t>
            </a:r>
            <a:r>
              <a:rPr lang="en-US" sz="2800" cap="none" dirty="0">
                <a:latin typeface="Arial" panose="020B0604020202020204" pitchFamily="34" charset="0"/>
                <a:cs typeface="Arial" panose="020B0604020202020204" pitchFamily="34" charset="0"/>
              </a:rPr>
              <a:t> Cultural Awareness </a:t>
            </a:r>
          </a:p>
          <a:p>
            <a:pPr lvl="0"/>
            <a:r>
              <a:rPr lang="en-US" sz="2800" cap="none" dirty="0">
                <a:latin typeface="Arial" panose="020B0604020202020204" pitchFamily="34" charset="0"/>
                <a:cs typeface="Arial" panose="020B0604020202020204" pitchFamily="34" charset="0"/>
              </a:rPr>
              <a:t> Describing your hometown </a:t>
            </a:r>
          </a:p>
          <a:p>
            <a:pPr lvl="0"/>
            <a:r>
              <a:rPr lang="en-US" sz="2800" cap="none" dirty="0">
                <a:latin typeface="Arial" panose="020B0604020202020204" pitchFamily="34" charset="0"/>
                <a:cs typeface="Arial" panose="020B0604020202020204" pitchFamily="34" charset="0"/>
              </a:rPr>
              <a:t> Describing Kurdish or Kurdistani events (feasts, festivals, etc.)</a:t>
            </a:r>
          </a:p>
          <a:p>
            <a:pPr lvl="0"/>
            <a:r>
              <a:rPr lang="en-US" sz="2800" cap="none" dirty="0">
                <a:latin typeface="Arial" panose="020B0604020202020204" pitchFamily="34" charset="0"/>
                <a:cs typeface="Arial" panose="020B0604020202020204" pitchFamily="34" charset="0"/>
              </a:rPr>
              <a:t> Clothing </a:t>
            </a:r>
          </a:p>
          <a:p>
            <a:r>
              <a:rPr lang="en-US" sz="2800" cap="none" dirty="0">
                <a:latin typeface="Arial" panose="020B0604020202020204" pitchFamily="34" charset="0"/>
                <a:cs typeface="Arial" panose="020B0604020202020204" pitchFamily="34" charset="0"/>
              </a:rPr>
              <a:t> Languages &amp; dialects   </a:t>
            </a:r>
          </a:p>
        </p:txBody>
      </p:sp>
    </p:spTree>
    <p:extLst>
      <p:ext uri="{BB962C8B-B14F-4D97-AF65-F5344CB8AC3E}">
        <p14:creationId xmlns:p14="http://schemas.microsoft.com/office/powerpoint/2010/main" val="253908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9AFF-1609-CA41-8132-CE34261D6D9A}"/>
              </a:ext>
            </a:extLst>
          </p:cNvPr>
          <p:cNvSpPr>
            <a:spLocks noGrp="1"/>
          </p:cNvSpPr>
          <p:nvPr>
            <p:ph type="title"/>
          </p:nvPr>
        </p:nvSpPr>
        <p:spPr>
          <a:xfrm>
            <a:off x="685801" y="96520"/>
            <a:ext cx="10396882" cy="1151965"/>
          </a:xfrm>
        </p:spPr>
        <p:txBody>
          <a:bodyPr/>
          <a:lstStyle/>
          <a:p>
            <a:pPr algn="ctr"/>
            <a:r>
              <a:rPr lang="en-US" dirty="0">
                <a:solidFill>
                  <a:schemeClr val="tx1"/>
                </a:solidFill>
              </a:rPr>
              <a:t>Syllabus</a:t>
            </a:r>
          </a:p>
        </p:txBody>
      </p:sp>
      <p:sp>
        <p:nvSpPr>
          <p:cNvPr id="3" name="Content Placeholder 2">
            <a:extLst>
              <a:ext uri="{FF2B5EF4-FFF2-40B4-BE49-F238E27FC236}">
                <a16:creationId xmlns:a16="http://schemas.microsoft.com/office/drawing/2014/main" id="{1F3B2AC6-C01A-1A46-B79F-EE6C964252C1}"/>
              </a:ext>
            </a:extLst>
          </p:cNvPr>
          <p:cNvSpPr>
            <a:spLocks noGrp="1"/>
          </p:cNvSpPr>
          <p:nvPr>
            <p:ph idx="1"/>
          </p:nvPr>
        </p:nvSpPr>
        <p:spPr>
          <a:xfrm>
            <a:off x="467360" y="1320800"/>
            <a:ext cx="10952480" cy="4165600"/>
          </a:xfrm>
        </p:spPr>
        <p:txBody>
          <a:bodyPr>
            <a:normAutofit/>
          </a:bodyPr>
          <a:lstStyle/>
          <a:p>
            <a:pPr>
              <a:buFont typeface="Wingdings" pitchFamily="2" charset="2"/>
              <a:buChar char="q"/>
            </a:pPr>
            <a:r>
              <a:rPr lang="en-US" sz="2800" cap="none" dirty="0">
                <a:latin typeface="Arial" panose="020B0604020202020204" pitchFamily="34" charset="0"/>
                <a:cs typeface="Arial" panose="020B0604020202020204" pitchFamily="34" charset="0"/>
              </a:rPr>
              <a:t> </a:t>
            </a:r>
            <a:r>
              <a:rPr lang="en-US" sz="2800" b="1" cap="none" dirty="0">
                <a:latin typeface="Arial" panose="020B0604020202020204" pitchFamily="34" charset="0"/>
                <a:cs typeface="Arial" panose="020B0604020202020204" pitchFamily="34" charset="0"/>
              </a:rPr>
              <a:t>Theme 3:</a:t>
            </a:r>
            <a:r>
              <a:rPr lang="en-US" sz="2800" cap="none" dirty="0">
                <a:latin typeface="Arial" panose="020B0604020202020204" pitchFamily="34" charset="0"/>
                <a:cs typeface="Arial" panose="020B0604020202020204" pitchFamily="34" charset="0"/>
              </a:rPr>
              <a:t> Education or any other themes from Garnet </a:t>
            </a:r>
          </a:p>
          <a:p>
            <a:pPr marL="0" lvl="0" indent="0">
              <a:buNone/>
            </a:pPr>
            <a:r>
              <a:rPr lang="en-US" sz="2800" cap="none" dirty="0">
                <a:latin typeface="Arial" panose="020B0604020202020204" pitchFamily="34" charset="0"/>
                <a:cs typeface="Arial" panose="020B0604020202020204" pitchFamily="34" charset="0"/>
              </a:rPr>
              <a:t> For this theme, teachers are strongly recommended to follow the General English textbook but they have to be selective to be able to cover the main topics and language points that meet their students’ needs. </a:t>
            </a:r>
          </a:p>
        </p:txBody>
      </p:sp>
    </p:spTree>
    <p:extLst>
      <p:ext uri="{BB962C8B-B14F-4D97-AF65-F5344CB8AC3E}">
        <p14:creationId xmlns:p14="http://schemas.microsoft.com/office/powerpoint/2010/main" val="356219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6694F2-3795-2F43-9CC7-4756B177710A}"/>
              </a:ext>
            </a:extLst>
          </p:cNvPr>
          <p:cNvPicPr>
            <a:picLocks noGrp="1" noChangeAspect="1"/>
          </p:cNvPicPr>
          <p:nvPr>
            <p:ph idx="1"/>
          </p:nvPr>
        </p:nvPicPr>
        <p:blipFill>
          <a:blip r:embed="rId2"/>
          <a:stretch>
            <a:fillRect/>
          </a:stretch>
        </p:blipFill>
        <p:spPr>
          <a:xfrm>
            <a:off x="2946400" y="203200"/>
            <a:ext cx="5709919" cy="6177280"/>
          </a:xfrm>
        </p:spPr>
      </p:pic>
    </p:spTree>
    <p:extLst>
      <p:ext uri="{BB962C8B-B14F-4D97-AF65-F5344CB8AC3E}">
        <p14:creationId xmlns:p14="http://schemas.microsoft.com/office/powerpoint/2010/main" val="93174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9AFF-1609-CA41-8132-CE34261D6D9A}"/>
              </a:ext>
            </a:extLst>
          </p:cNvPr>
          <p:cNvSpPr>
            <a:spLocks noGrp="1"/>
          </p:cNvSpPr>
          <p:nvPr>
            <p:ph type="title"/>
          </p:nvPr>
        </p:nvSpPr>
        <p:spPr>
          <a:xfrm>
            <a:off x="685801" y="96520"/>
            <a:ext cx="10396882" cy="1151965"/>
          </a:xfrm>
        </p:spPr>
        <p:txBody>
          <a:bodyPr/>
          <a:lstStyle/>
          <a:p>
            <a:pPr algn="ctr"/>
            <a:r>
              <a:rPr lang="en-US" dirty="0">
                <a:solidFill>
                  <a:schemeClr val="tx1"/>
                </a:solidFill>
              </a:rPr>
              <a:t>Assessment</a:t>
            </a:r>
          </a:p>
        </p:txBody>
      </p:sp>
      <p:sp>
        <p:nvSpPr>
          <p:cNvPr id="3" name="Content Placeholder 2">
            <a:extLst>
              <a:ext uri="{FF2B5EF4-FFF2-40B4-BE49-F238E27FC236}">
                <a16:creationId xmlns:a16="http://schemas.microsoft.com/office/drawing/2014/main" id="{1F3B2AC6-C01A-1A46-B79F-EE6C964252C1}"/>
              </a:ext>
            </a:extLst>
          </p:cNvPr>
          <p:cNvSpPr>
            <a:spLocks noGrp="1"/>
          </p:cNvSpPr>
          <p:nvPr>
            <p:ph idx="1"/>
          </p:nvPr>
        </p:nvSpPr>
        <p:spPr>
          <a:xfrm>
            <a:off x="467360" y="1016000"/>
            <a:ext cx="10952480" cy="4470400"/>
          </a:xfrm>
        </p:spPr>
        <p:txBody>
          <a:bodyPr>
            <a:normAutofit/>
          </a:bodyPr>
          <a:lstStyle/>
          <a:p>
            <a:pPr>
              <a:buFont typeface="Wingdings" pitchFamily="2" charset="2"/>
              <a:buChar char="q"/>
            </a:pPr>
            <a:r>
              <a:rPr lang="en-US" sz="2800" cap="none" dirty="0">
                <a:latin typeface="Arial" panose="020B0604020202020204" pitchFamily="34" charset="0"/>
                <a:cs typeface="Arial" panose="020B0604020202020204" pitchFamily="34" charset="0"/>
              </a:rPr>
              <a:t> </a:t>
            </a:r>
            <a:r>
              <a:rPr lang="en-US" sz="2800" b="1" cap="none" dirty="0">
                <a:latin typeface="Arial" panose="020B0604020202020204" pitchFamily="34" charset="0"/>
                <a:cs typeface="Arial" panose="020B0604020202020204" pitchFamily="34" charset="0"/>
              </a:rPr>
              <a:t>Midterm assessment </a:t>
            </a:r>
            <a:endParaRPr lang="en-US" sz="2800" cap="none" dirty="0">
              <a:latin typeface="Arial" panose="020B0604020202020204" pitchFamily="34" charset="0"/>
              <a:cs typeface="Arial" panose="020B0604020202020204" pitchFamily="34" charset="0"/>
            </a:endParaRPr>
          </a:p>
          <a:p>
            <a:pPr lvl="0"/>
            <a:r>
              <a:rPr lang="en-US" sz="2800" cap="none" dirty="0">
                <a:latin typeface="Arial" panose="020B0604020202020204" pitchFamily="34" charset="0"/>
                <a:cs typeface="Arial" panose="020B0604020202020204" pitchFamily="34" charset="0"/>
              </a:rPr>
              <a:t> Speaking 				15 marks  </a:t>
            </a:r>
          </a:p>
          <a:p>
            <a:pPr lvl="0"/>
            <a:r>
              <a:rPr lang="en-US" sz="2800" cap="none" dirty="0">
                <a:latin typeface="Arial" panose="020B0604020202020204" pitchFamily="34" charset="0"/>
                <a:cs typeface="Arial" panose="020B0604020202020204" pitchFamily="34" charset="0"/>
              </a:rPr>
              <a:t> Listening 				5 marks </a:t>
            </a:r>
          </a:p>
          <a:p>
            <a:pPr lvl="0"/>
            <a:r>
              <a:rPr lang="en-US" sz="2800" cap="none" dirty="0">
                <a:latin typeface="Arial" panose="020B0604020202020204" pitchFamily="34" charset="0"/>
                <a:cs typeface="Arial" panose="020B0604020202020204" pitchFamily="34" charset="0"/>
              </a:rPr>
              <a:t> Reading, vocabulary, writing	20 marks 	 </a:t>
            </a:r>
          </a:p>
        </p:txBody>
      </p:sp>
    </p:spTree>
    <p:extLst>
      <p:ext uri="{BB962C8B-B14F-4D97-AF65-F5344CB8AC3E}">
        <p14:creationId xmlns:p14="http://schemas.microsoft.com/office/powerpoint/2010/main" val="143620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9AFF-1609-CA41-8132-CE34261D6D9A}"/>
              </a:ext>
            </a:extLst>
          </p:cNvPr>
          <p:cNvSpPr>
            <a:spLocks noGrp="1"/>
          </p:cNvSpPr>
          <p:nvPr>
            <p:ph type="title"/>
          </p:nvPr>
        </p:nvSpPr>
        <p:spPr>
          <a:xfrm>
            <a:off x="685801" y="96520"/>
            <a:ext cx="10396882" cy="1151965"/>
          </a:xfrm>
        </p:spPr>
        <p:txBody>
          <a:bodyPr/>
          <a:lstStyle/>
          <a:p>
            <a:pPr algn="ctr"/>
            <a:r>
              <a:rPr lang="en-US" dirty="0">
                <a:solidFill>
                  <a:schemeClr val="tx1"/>
                </a:solidFill>
              </a:rPr>
              <a:t>Assessment</a:t>
            </a:r>
          </a:p>
        </p:txBody>
      </p:sp>
      <p:sp>
        <p:nvSpPr>
          <p:cNvPr id="3" name="Content Placeholder 2">
            <a:extLst>
              <a:ext uri="{FF2B5EF4-FFF2-40B4-BE49-F238E27FC236}">
                <a16:creationId xmlns:a16="http://schemas.microsoft.com/office/drawing/2014/main" id="{1F3B2AC6-C01A-1A46-B79F-EE6C964252C1}"/>
              </a:ext>
            </a:extLst>
          </p:cNvPr>
          <p:cNvSpPr>
            <a:spLocks noGrp="1"/>
          </p:cNvSpPr>
          <p:nvPr>
            <p:ph idx="1"/>
          </p:nvPr>
        </p:nvSpPr>
        <p:spPr>
          <a:xfrm>
            <a:off x="467360" y="1016000"/>
            <a:ext cx="10952480" cy="4470400"/>
          </a:xfrm>
        </p:spPr>
        <p:txBody>
          <a:bodyPr>
            <a:normAutofit/>
          </a:bodyPr>
          <a:lstStyle/>
          <a:p>
            <a:pPr>
              <a:buFont typeface="Wingdings" pitchFamily="2" charset="2"/>
              <a:buChar char="q"/>
            </a:pPr>
            <a:r>
              <a:rPr lang="en-US" sz="2800" cap="none" dirty="0">
                <a:latin typeface="Arial" panose="020B0604020202020204" pitchFamily="34" charset="0"/>
                <a:cs typeface="Arial" panose="020B0604020202020204" pitchFamily="34" charset="0"/>
              </a:rPr>
              <a:t> </a:t>
            </a:r>
            <a:r>
              <a:rPr lang="en-US" sz="2800" b="1" cap="none" dirty="0">
                <a:latin typeface="Arial" panose="020B0604020202020204" pitchFamily="34" charset="0"/>
                <a:cs typeface="Arial" panose="020B0604020202020204" pitchFamily="34" charset="0"/>
              </a:rPr>
              <a:t>Final assessment </a:t>
            </a:r>
            <a:endParaRPr lang="en-US" sz="2800" cap="none" dirty="0">
              <a:latin typeface="Arial" panose="020B0604020202020204" pitchFamily="34" charset="0"/>
              <a:cs typeface="Arial" panose="020B0604020202020204" pitchFamily="34" charset="0"/>
            </a:endParaRPr>
          </a:p>
          <a:p>
            <a:pPr lvl="0"/>
            <a:r>
              <a:rPr lang="en-US" sz="2800" cap="none" dirty="0">
                <a:latin typeface="Arial" panose="020B0604020202020204" pitchFamily="34" charset="0"/>
                <a:cs typeface="Arial" panose="020B0604020202020204" pitchFamily="34" charset="0"/>
              </a:rPr>
              <a:t> Speaking 				20 marks  </a:t>
            </a:r>
          </a:p>
          <a:p>
            <a:pPr lvl="0"/>
            <a:r>
              <a:rPr lang="en-US" sz="2800" cap="none" dirty="0">
                <a:latin typeface="Arial" panose="020B0604020202020204" pitchFamily="34" charset="0"/>
                <a:cs typeface="Arial" panose="020B0604020202020204" pitchFamily="34" charset="0"/>
              </a:rPr>
              <a:t> Listening 				10 marks </a:t>
            </a:r>
          </a:p>
          <a:p>
            <a:pPr lvl="0"/>
            <a:r>
              <a:rPr lang="en-US" sz="2800" cap="none" dirty="0">
                <a:latin typeface="Arial" panose="020B0604020202020204" pitchFamily="34" charset="0"/>
                <a:cs typeface="Arial" panose="020B0604020202020204" pitchFamily="34" charset="0"/>
              </a:rPr>
              <a:t> Reading, vocabulary, writing	30 marks 	 </a:t>
            </a:r>
          </a:p>
        </p:txBody>
      </p:sp>
    </p:spTree>
    <p:extLst>
      <p:ext uri="{BB962C8B-B14F-4D97-AF65-F5344CB8AC3E}">
        <p14:creationId xmlns:p14="http://schemas.microsoft.com/office/powerpoint/2010/main" val="1423031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{FFA94F68-9F82-B14B-BFEA-2D76B7E2FECA}tf10001077</Template>
  <TotalTime>310</TotalTime>
  <Words>277</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Britannic Bold</vt:lpstr>
      <vt:lpstr>Cooper Black</vt:lpstr>
      <vt:lpstr>Impact</vt:lpstr>
      <vt:lpstr>Wingdings</vt:lpstr>
      <vt:lpstr>Main Event</vt:lpstr>
      <vt:lpstr>English Language for  non-English departments</vt:lpstr>
      <vt:lpstr>Course structure</vt:lpstr>
      <vt:lpstr>English for University Students</vt:lpstr>
      <vt:lpstr>Syllabus</vt:lpstr>
      <vt:lpstr>Syllabus</vt:lpstr>
      <vt:lpstr>Syllabus</vt:lpstr>
      <vt:lpstr>PowerPoint Presentation</vt:lpstr>
      <vt:lpstr>Assessment</vt:lpstr>
      <vt:lpstr>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University Students (EUS)</dc:title>
  <dc:creator>Hawran Abdullah Saeed</dc:creator>
  <cp:lastModifiedBy>ElectroMall</cp:lastModifiedBy>
  <cp:revision>9</cp:revision>
  <dcterms:created xsi:type="dcterms:W3CDTF">2020-12-07T16:22:46Z</dcterms:created>
  <dcterms:modified xsi:type="dcterms:W3CDTF">2024-05-26T13:33:17Z</dcterms:modified>
</cp:coreProperties>
</file>