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1"/>
  </p:notesMasterIdLst>
  <p:handoutMasterIdLst>
    <p:handoutMasterId r:id="rId12"/>
  </p:handoutMasterIdLst>
  <p:sldIdLst>
    <p:sldId id="257" r:id="rId2"/>
    <p:sldId id="281" r:id="rId3"/>
    <p:sldId id="323" r:id="rId4"/>
    <p:sldId id="324" r:id="rId5"/>
    <p:sldId id="274" r:id="rId6"/>
    <p:sldId id="325" r:id="rId7"/>
    <p:sldId id="326" r:id="rId8"/>
    <p:sldId id="327" r:id="rId9"/>
    <p:sldId id="328" r:id="rId10"/>
  </p:sldIdLst>
  <p:sldSz cx="9144000" cy="5143500" type="screen16x9"/>
  <p:notesSz cx="6858000" cy="9144000"/>
  <p:defaultTextStyle>
    <a:defPPr>
      <a:defRPr lang="tr-TR"/>
    </a:defPPr>
    <a:lvl1pPr marL="0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48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96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44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92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40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888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36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184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33C5B"/>
    <a:srgbClr val="E6EDF6"/>
    <a:srgbClr val="383420"/>
    <a:srgbClr val="6F6F6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854" autoAdjust="0"/>
    <p:restoredTop sz="94660"/>
  </p:normalViewPr>
  <p:slideViewPr>
    <p:cSldViewPr>
      <p:cViewPr varScale="1">
        <p:scale>
          <a:sx n="82" d="100"/>
          <a:sy n="82" d="100"/>
        </p:scale>
        <p:origin x="656" y="6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-2892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2 Veri Yer Tutucusu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4D62B5-EBA7-40BE-9FFF-E00F17EBE24E}" type="datetimeFigureOut">
              <a:rPr lang="en-US" smtClean="0"/>
              <a:pPr/>
              <a:t>5/26/2024</a:t>
            </a:fld>
            <a:endParaRPr lang="en-GB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FD533E-F6E3-439C-8872-F93ACD668A7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FD6B75-C48D-4183-A363-E75C6AA1F4B4}" type="datetimeFigureOut">
              <a:rPr lang="en-US" smtClean="0"/>
              <a:pPr/>
              <a:t>5/26/2024</a:t>
            </a:fld>
            <a:endParaRPr lang="en-GB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GB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082CFC-1E57-4D50-92A0-907F09E4F74C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533400" y="1028700"/>
            <a:ext cx="7851648" cy="13716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533400" y="2421402"/>
            <a:ext cx="7854696" cy="131445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/>
              <a:t>Asıl alt başlık stilini düzenlemek için tıklatın</a:t>
            </a:r>
            <a:endParaRPr kumimoji="0" lang="en-US"/>
          </a:p>
        </p:txBody>
      </p:sp>
      <p:sp>
        <p:nvSpPr>
          <p:cNvPr id="30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26.05.2024</a:t>
            </a:fld>
            <a:endParaRPr lang="tr-TR"/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7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26.05.2024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685801"/>
            <a:ext cx="2057400" cy="3908822"/>
          </a:xfrm>
        </p:spPr>
        <p:txBody>
          <a:bodyPr vert="eaVert"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685801"/>
            <a:ext cx="6019800" cy="3908822"/>
          </a:xfrm>
        </p:spPr>
        <p:txBody>
          <a:bodyPr vert="eaVert"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26.05.2024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26.05.2024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26.05.2024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</p:spPr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440064"/>
            <a:ext cx="4038600" cy="332613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440064"/>
            <a:ext cx="4038600" cy="332613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26.05.2024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391436"/>
            <a:ext cx="4040188" cy="494514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5026" y="1394818"/>
            <a:ext cx="4041775" cy="491132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1885950"/>
            <a:ext cx="4040188" cy="288429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6" y="1885950"/>
            <a:ext cx="4041775" cy="288429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26.05.2024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28066"/>
            <a:ext cx="8305800" cy="85725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26.05.2024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26.05.2024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85800" y="385764"/>
            <a:ext cx="2743200" cy="871538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85800" y="1257300"/>
            <a:ext cx="2743200" cy="3429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3575050" y="1257300"/>
            <a:ext cx="5111750" cy="3429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26.05.2024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ek Köşesi Kesik ve Yuvarlatılmış Dikdörtgen"/>
          <p:cNvSpPr/>
          <p:nvPr/>
        </p:nvSpPr>
        <p:spPr>
          <a:xfrm rot="420000" flipV="1">
            <a:off x="3165753" y="831058"/>
            <a:ext cx="5257800" cy="30861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 Üçgen"/>
          <p:cNvSpPr/>
          <p:nvPr/>
        </p:nvSpPr>
        <p:spPr>
          <a:xfrm rot="420000" flipV="1">
            <a:off x="8004134" y="4019827"/>
            <a:ext cx="155448" cy="116586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882747"/>
            <a:ext cx="2212848" cy="1186966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0" y="2121589"/>
            <a:ext cx="2209800" cy="163449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26.05.2024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077200" y="4767263"/>
            <a:ext cx="609600" cy="273844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 rot="420000">
            <a:off x="3485793" y="899638"/>
            <a:ext cx="4617720" cy="294894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/>
              <a:t>Resim eklemek için simgeyi tıklatın</a:t>
            </a:r>
            <a:endParaRPr kumimoji="0" lang="en-US" dirty="0"/>
          </a:p>
        </p:txBody>
      </p:sp>
      <p:sp>
        <p:nvSpPr>
          <p:cNvPr id="10" name="9 Serbest Form"/>
          <p:cNvSpPr>
            <a:spLocks/>
          </p:cNvSpPr>
          <p:nvPr/>
        </p:nvSpPr>
        <p:spPr bwMode="auto">
          <a:xfrm flipV="1">
            <a:off x="-9525" y="4362450"/>
            <a:ext cx="9163050" cy="7810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Serbest Form"/>
          <p:cNvSpPr>
            <a:spLocks/>
          </p:cNvSpPr>
          <p:nvPr/>
        </p:nvSpPr>
        <p:spPr bwMode="auto">
          <a:xfrm flipV="1">
            <a:off x="4381500" y="4664869"/>
            <a:ext cx="4762500" cy="47863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-9525" y="-5358"/>
            <a:ext cx="9163050" cy="7810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4381500" y="-5358"/>
            <a:ext cx="4762500" cy="47863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Başlık Yer Tutucusu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0" name="29 Metin Yer Tutucusu"/>
          <p:cNvSpPr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/>
              <a:t>Asıl metin stillerini düzenlemek için tıklatın</a:t>
            </a:r>
          </a:p>
          <a:p>
            <a:pPr lvl="1" eaLnBrk="1" latinLnBrk="0" hangingPunct="1"/>
            <a:r>
              <a:rPr kumimoji="0" lang="tr-TR"/>
              <a:t>İkinci düzey</a:t>
            </a:r>
          </a:p>
          <a:p>
            <a:pPr lvl="2" eaLnBrk="1" latinLnBrk="0" hangingPunct="1"/>
            <a:r>
              <a:rPr kumimoji="0" lang="tr-TR"/>
              <a:t>Üçüncü düzey</a:t>
            </a:r>
          </a:p>
          <a:p>
            <a:pPr lvl="3" eaLnBrk="1" latinLnBrk="0" hangingPunct="1"/>
            <a:r>
              <a:rPr kumimoji="0" lang="tr-TR"/>
              <a:t>Dördüncü düzey</a:t>
            </a:r>
          </a:p>
          <a:p>
            <a:pPr lvl="4" eaLnBrk="1" latinLnBrk="0" hangingPunct="1"/>
            <a:r>
              <a:rPr kumimoji="0" lang="tr-TR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26.05.2024</a:t>
            </a:fld>
            <a:endParaRPr lang="tr-TR"/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2667000" y="4767263"/>
            <a:ext cx="3352800" cy="273844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7924800" y="4767263"/>
            <a:ext cx="762000" cy="273844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grpSp>
        <p:nvGrpSpPr>
          <p:cNvPr id="2" name="1 Grup"/>
          <p:cNvGrpSpPr/>
          <p:nvPr/>
        </p:nvGrpSpPr>
        <p:grpSpPr>
          <a:xfrm>
            <a:off x="-19017" y="151806"/>
            <a:ext cx="9180548" cy="486918"/>
            <a:chOff x="-19045" y="216550"/>
            <a:chExt cx="9180548" cy="649224"/>
          </a:xfrm>
        </p:grpSpPr>
        <p:sp>
          <p:nvSpPr>
            <p:cNvPr id="12" name="11 Serbest Form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Serbest Form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Resim" descr="Ekran Görüntüsü (1278)ىى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511"/>
            <a:ext cx="9144000" cy="5140989"/>
          </a:xfrm>
          <a:prstGeom prst="rect">
            <a:avLst/>
          </a:prstGeom>
        </p:spPr>
      </p:pic>
      <p:sp>
        <p:nvSpPr>
          <p:cNvPr id="5" name="1 Başlık"/>
          <p:cNvSpPr>
            <a:spLocks noGrp="1"/>
          </p:cNvSpPr>
          <p:nvPr>
            <p:ph type="ctrTitle"/>
          </p:nvPr>
        </p:nvSpPr>
        <p:spPr>
          <a:xfrm>
            <a:off x="714348" y="1428742"/>
            <a:ext cx="7629524" cy="1143008"/>
          </a:xfrm>
        </p:spPr>
        <p:txBody>
          <a:bodyPr>
            <a:noAutofit/>
          </a:bodyPr>
          <a:lstStyle/>
          <a:p>
            <a:pPr algn="ctr"/>
            <a:br>
              <a:rPr lang="en-GB" sz="2800" dirty="0"/>
            </a:br>
            <a:br>
              <a:rPr lang="en-GB" sz="2800" dirty="0"/>
            </a:br>
            <a:br>
              <a:rPr lang="tr-TR" sz="2800" dirty="0">
                <a:solidFill>
                  <a:srgbClr val="822B00"/>
                </a:solidFill>
              </a:rPr>
            </a:br>
            <a:r>
              <a:rPr lang="ar-IQ" sz="2800" dirty="0">
                <a:solidFill>
                  <a:srgbClr val="822B00"/>
                </a:solidFill>
              </a:rPr>
              <a:t> </a:t>
            </a:r>
            <a:br>
              <a:rPr lang="en-US" sz="2800" dirty="0">
                <a:solidFill>
                  <a:srgbClr val="822B00"/>
                </a:solidFill>
              </a:rPr>
            </a:br>
            <a:r>
              <a:rPr lang="ar-IQ" sz="2800" dirty="0">
                <a:solidFill>
                  <a:srgbClr val="822B00"/>
                </a:solidFill>
                <a:latin typeface="05_Sarchia_Abdulrahman_3" pitchFamily="34" charset="-78"/>
                <a:cs typeface="05_Sarchia_Abdulrahman_3" pitchFamily="34" charset="-78"/>
              </a:rPr>
              <a:t> </a:t>
            </a:r>
            <a:br>
              <a:rPr lang="ar-OM" sz="2800" dirty="0">
                <a:solidFill>
                  <a:srgbClr val="822B00"/>
                </a:solidFill>
                <a:latin typeface="05_Sarchia_Abdulrahman_3" pitchFamily="34" charset="-78"/>
                <a:cs typeface="05_Sarchia_Abdulrahman_3" pitchFamily="34" charset="-78"/>
              </a:rPr>
            </a:br>
            <a:br>
              <a:rPr lang="ar-OM" sz="2800" dirty="0">
                <a:solidFill>
                  <a:srgbClr val="822B00"/>
                </a:solidFill>
                <a:latin typeface="05_Sarchia_Abdulrahman_3" pitchFamily="34" charset="-78"/>
                <a:cs typeface="05_Sarchia_Abdulrahman_3" pitchFamily="34" charset="-78"/>
              </a:rPr>
            </a:br>
            <a:br>
              <a:rPr lang="ar-OM" sz="2800" dirty="0">
                <a:solidFill>
                  <a:srgbClr val="822B00"/>
                </a:solidFill>
                <a:latin typeface="05_Sarchia_Abdulrahman_3" pitchFamily="34" charset="-78"/>
                <a:cs typeface="05_Sarchia_Abdulrahman_3" pitchFamily="34" charset="-78"/>
              </a:rPr>
            </a:br>
            <a:br>
              <a:rPr lang="ar-OM" sz="2800" dirty="0">
                <a:solidFill>
                  <a:srgbClr val="822B00"/>
                </a:solidFill>
                <a:latin typeface="05_Sarchia_Abdulrahman_3" pitchFamily="34" charset="-78"/>
                <a:cs typeface="05_Sarchia_Abdulrahman_3" pitchFamily="34" charset="-78"/>
              </a:rPr>
            </a:br>
            <a:br>
              <a:rPr lang="ar-OM" sz="2800" dirty="0">
                <a:solidFill>
                  <a:srgbClr val="822B00"/>
                </a:solidFill>
                <a:latin typeface="05_Sarchia_Abdulrahman_3" pitchFamily="34" charset="-78"/>
                <a:cs typeface="05_Sarchia_Abdulrahman_3" pitchFamily="34" charset="-78"/>
              </a:rPr>
            </a:br>
            <a:br>
              <a:rPr lang="ar-OM" sz="2800" dirty="0">
                <a:solidFill>
                  <a:srgbClr val="822B00"/>
                </a:solidFill>
                <a:latin typeface="05_Sarchia_Abdulrahman_3" pitchFamily="34" charset="-78"/>
                <a:cs typeface="05_Sarchia_Abdulrahman_3" pitchFamily="34" charset="-78"/>
              </a:rPr>
            </a:br>
            <a:br>
              <a:rPr lang="ar-OM" sz="2800" dirty="0">
                <a:solidFill>
                  <a:srgbClr val="822B00"/>
                </a:solidFill>
                <a:latin typeface="05_Sarchia_Abdulrahman_3" pitchFamily="34" charset="-78"/>
                <a:cs typeface="05_Sarchia_Abdulrahman_3" pitchFamily="34" charset="-78"/>
              </a:rPr>
            </a:br>
            <a:br>
              <a:rPr lang="ar-OM" sz="2800" dirty="0">
                <a:solidFill>
                  <a:srgbClr val="822B00"/>
                </a:solidFill>
                <a:latin typeface="05_Sarchia_Abdulrahman_3" pitchFamily="34" charset="-78"/>
                <a:cs typeface="05_Sarchia_Abdulrahman_3" pitchFamily="34" charset="-78"/>
              </a:rPr>
            </a:br>
            <a:br>
              <a:rPr lang="en-US" sz="2800" dirty="0">
                <a:solidFill>
                  <a:srgbClr val="822B00"/>
                </a:solidFill>
                <a:latin typeface="05_Sarchia_Abdulrahman_3" pitchFamily="34" charset="-78"/>
                <a:cs typeface="05_Sarchia_Abdulrahman_3" pitchFamily="34" charset="-78"/>
              </a:rPr>
            </a:br>
            <a:br>
              <a:rPr lang="en-US" sz="2800" dirty="0">
                <a:solidFill>
                  <a:srgbClr val="822B00"/>
                </a:solidFill>
              </a:rPr>
            </a:br>
            <a:br>
              <a:rPr lang="tr-TR" sz="2800" dirty="0">
                <a:solidFill>
                  <a:srgbClr val="822B00"/>
                </a:solidFill>
              </a:rPr>
            </a:br>
            <a:r>
              <a:rPr lang="ar-IQ" sz="2800" dirty="0">
                <a:solidFill>
                  <a:srgbClr val="822B00"/>
                </a:solidFill>
              </a:rPr>
              <a:t> </a:t>
            </a:r>
            <a:br>
              <a:rPr lang="tr-TR" sz="2800" dirty="0">
                <a:solidFill>
                  <a:srgbClr val="822B00"/>
                </a:solidFill>
              </a:rPr>
            </a:br>
            <a:r>
              <a:rPr lang="ar-IQ" sz="2800" dirty="0">
                <a:solidFill>
                  <a:schemeClr val="tx2">
                    <a:lumMod val="75000"/>
                  </a:schemeClr>
                </a:solidFill>
                <a:latin typeface="05_Sarchia_Abdulrahman_3" pitchFamily="34" charset="-78"/>
                <a:cs typeface="05_Sarchia_Abdulrahman_3" pitchFamily="34" charset="-78"/>
              </a:rPr>
              <a:t> </a:t>
            </a:r>
            <a:r>
              <a:rPr lang="ar-IQ" sz="2400" dirty="0">
                <a:solidFill>
                  <a:schemeClr val="accent1">
                    <a:lumMod val="50000"/>
                  </a:schemeClr>
                </a:solidFill>
                <a:latin typeface="05_Sarchia_Abdulrahman_3" pitchFamily="34" charset="-78"/>
                <a:cs typeface="05_Sarchia_Abdulrahman_3" pitchFamily="34" charset="-78"/>
              </a:rPr>
              <a:t>زانكۆی سەلاحەدین</a:t>
            </a:r>
            <a:br>
              <a:rPr lang="en-US" sz="2400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ar-IQ" sz="2400" dirty="0">
                <a:solidFill>
                  <a:schemeClr val="accent1">
                    <a:lumMod val="50000"/>
                  </a:schemeClr>
                </a:solidFill>
                <a:latin typeface="05_Sarchia_Abdulrahman_3" pitchFamily="34" charset="-78"/>
                <a:cs typeface="05_Sarchia_Abdulrahman_3" pitchFamily="34" charset="-78"/>
              </a:rPr>
              <a:t>كۆلێژی زانستە سیاسییەكان </a:t>
            </a:r>
            <a:br>
              <a:rPr lang="en-GB" sz="2800" dirty="0"/>
            </a:br>
            <a:br>
              <a:rPr lang="en-GB" sz="2800" dirty="0"/>
            </a:br>
            <a:r>
              <a:rPr lang="ar-IQ" sz="2800" dirty="0">
                <a:solidFill>
                  <a:srgbClr val="C00000"/>
                </a:solidFill>
                <a:latin typeface="08_Sarchia_Al Arabiya TV_1" pitchFamily="34" charset="-78"/>
                <a:cs typeface="08_Sarchia_Al Arabiya TV_1" pitchFamily="34" charset="-78"/>
              </a:rPr>
              <a:t> </a:t>
            </a:r>
            <a:r>
              <a:rPr lang="ar-OM" sz="2800" dirty="0">
                <a:solidFill>
                  <a:srgbClr val="C00000"/>
                </a:solidFill>
                <a:latin typeface="08_Sarchia_Al Arabiya TV_1" pitchFamily="34" charset="-78"/>
                <a:cs typeface="08_Sarchia_Al Arabiya TV_1" pitchFamily="34" charset="-78"/>
              </a:rPr>
              <a:t>سیاسەتی دەرەوە: تیۆر و نموونەكان</a:t>
            </a:r>
            <a:endParaRPr lang="ar-IQ" sz="2800" b="1" dirty="0">
              <a:solidFill>
                <a:srgbClr val="822B00"/>
              </a:solidFill>
            </a:endParaRPr>
          </a:p>
        </p:txBody>
      </p:sp>
      <p:sp>
        <p:nvSpPr>
          <p:cNvPr id="8" name="7 Alt Başlık"/>
          <p:cNvSpPr>
            <a:spLocks noGrp="1"/>
          </p:cNvSpPr>
          <p:nvPr>
            <p:ph type="subTitle" idx="1"/>
          </p:nvPr>
        </p:nvSpPr>
        <p:spPr>
          <a:xfrm>
            <a:off x="1371600" y="3071816"/>
            <a:ext cx="6400800" cy="1157284"/>
          </a:xfrm>
        </p:spPr>
        <p:txBody>
          <a:bodyPr>
            <a:normAutofit fontScale="92500" lnSpcReduction="10000"/>
          </a:bodyPr>
          <a:lstStyle/>
          <a:p>
            <a:pPr algn="ctr" rtl="1"/>
            <a:r>
              <a:rPr lang="ar-IQ" sz="2400" b="1" dirty="0">
                <a:solidFill>
                  <a:schemeClr val="accent1">
                    <a:lumMod val="50000"/>
                  </a:schemeClr>
                </a:solidFill>
                <a:latin typeface="05_Sarchia_Abdulrahman_3" pitchFamily="34" charset="-78"/>
                <a:ea typeface="+mj-ea"/>
                <a:cs typeface="05_Sarchia_Abdulrahman_3" pitchFamily="34" charset="-78"/>
              </a:rPr>
              <a:t>سەركان سلمان أبوبكر</a:t>
            </a:r>
            <a:endParaRPr lang="en-GB" sz="2400" b="1" dirty="0">
              <a:solidFill>
                <a:schemeClr val="accent1">
                  <a:lumMod val="50000"/>
                </a:schemeClr>
              </a:solidFill>
              <a:latin typeface="05_Sarchia_Abdulrahman_3" pitchFamily="34" charset="-78"/>
              <a:ea typeface="+mj-ea"/>
              <a:cs typeface="05_Sarchia_Abdulrahman_3" pitchFamily="34" charset="-78"/>
            </a:endParaRPr>
          </a:p>
          <a:p>
            <a:pPr algn="ctr" rtl="1"/>
            <a:r>
              <a:rPr lang="ar-IQ" sz="2400" b="1" dirty="0">
                <a:solidFill>
                  <a:schemeClr val="accent1">
                    <a:lumMod val="50000"/>
                  </a:schemeClr>
                </a:solidFill>
                <a:latin typeface="05_Sarchia_Abdulrahman_3" pitchFamily="34" charset="-78"/>
                <a:ea typeface="+mj-ea"/>
                <a:cs typeface="05_Sarchia_Abdulrahman_3" pitchFamily="34" charset="-78"/>
              </a:rPr>
              <a:t>ساڵى خوێندن</a:t>
            </a:r>
            <a:endParaRPr lang="en-US" sz="2400" b="1" dirty="0">
              <a:solidFill>
                <a:schemeClr val="accent1">
                  <a:lumMod val="50000"/>
                </a:schemeClr>
              </a:solidFill>
              <a:latin typeface="05_Sarchia_Abdulrahman_3" pitchFamily="34" charset="-78"/>
              <a:ea typeface="+mj-ea"/>
              <a:cs typeface="05_Sarchia_Abdulrahman_3" pitchFamily="34" charset="-78"/>
            </a:endParaRPr>
          </a:p>
          <a:p>
            <a:pPr algn="ctr" rtl="1"/>
            <a:r>
              <a:rPr lang="ar-IQ" sz="2400" b="1" dirty="0">
                <a:solidFill>
                  <a:schemeClr val="accent1">
                    <a:lumMod val="50000"/>
                  </a:schemeClr>
                </a:solidFill>
                <a:latin typeface="05_Sarchia_Abdulrahman_3" pitchFamily="34" charset="-78"/>
                <a:ea typeface="+mj-ea"/>
                <a:cs typeface="05_Sarchia_Abdulrahman_3" pitchFamily="34" charset="-78"/>
              </a:rPr>
              <a:t> 2022-2023</a:t>
            </a:r>
            <a:endParaRPr lang="en-GB" sz="2400" b="1" dirty="0">
              <a:solidFill>
                <a:schemeClr val="accent1">
                  <a:lumMod val="50000"/>
                </a:schemeClr>
              </a:solidFill>
              <a:latin typeface="05_Sarchia_Abdulrahman_3" pitchFamily="34" charset="-78"/>
              <a:ea typeface="+mj-ea"/>
              <a:cs typeface="05_Sarchia_Abdulrahman_3" pitchFamily="34" charset="-78"/>
            </a:endParaRPr>
          </a:p>
          <a:p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lum contrast="10000"/>
          </a:blip>
          <a:srcRect/>
          <a:stretch>
            <a:fillRect/>
          </a:stretch>
        </p:blipFill>
        <p:spPr bwMode="auto">
          <a:xfrm>
            <a:off x="7072330" y="0"/>
            <a:ext cx="2071670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3 Dikdörtgen"/>
          <p:cNvSpPr/>
          <p:nvPr/>
        </p:nvSpPr>
        <p:spPr>
          <a:xfrm>
            <a:off x="500034" y="2143122"/>
            <a:ext cx="6572296" cy="2571768"/>
          </a:xfrm>
          <a:prstGeom prst="rect">
            <a:avLst/>
          </a:prstGeom>
          <a:solidFill>
            <a:schemeClr val="bg1">
              <a:lumMod val="95000"/>
            </a:schemeClr>
          </a:soli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OM" sz="3200" dirty="0"/>
              <a:t>بەرنامە و پڕۆگرامێكی كاركردنی ئاشكرا، كە هەڵدەبژێردرێت لەلایەن نوێنەرە فەرمییەكانی دەوڵەت، لەنێوان كۆمەڵێك پڕۆگرام و بەرنامە. بۆ جێبەجێكردن و بەدیهێنانی ئامانجەكان . </a:t>
            </a:r>
            <a:endParaRPr lang="en-GB" sz="3200" dirty="0"/>
          </a:p>
        </p:txBody>
      </p:sp>
      <p:sp>
        <p:nvSpPr>
          <p:cNvPr id="5" name="4 Dikdörtgen"/>
          <p:cNvSpPr/>
          <p:nvPr/>
        </p:nvSpPr>
        <p:spPr>
          <a:xfrm>
            <a:off x="1285852" y="428610"/>
            <a:ext cx="4857784" cy="142876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 sz="3200" b="1" dirty="0"/>
          </a:p>
          <a:p>
            <a:pPr algn="ctr"/>
            <a:r>
              <a:rPr lang="ar-OM" sz="3200" b="1" dirty="0"/>
              <a:t>مانای سیاسەتی دەرەوە</a:t>
            </a:r>
            <a:endParaRPr lang="tr-TR" sz="3200" b="1" dirty="0"/>
          </a:p>
          <a:p>
            <a:pPr algn="ctr" rtl="1"/>
            <a:r>
              <a:rPr lang="ar-OM" sz="3200" dirty="0"/>
              <a:t>السياس</a:t>
            </a:r>
            <a:r>
              <a:rPr lang="ar-SA" sz="3200" dirty="0"/>
              <a:t>ة</a:t>
            </a:r>
            <a:r>
              <a:rPr lang="ar-OM" sz="3200" dirty="0"/>
              <a:t> الخارجي</a:t>
            </a:r>
            <a:r>
              <a:rPr lang="ar-SA" sz="3200" dirty="0"/>
              <a:t>ة</a:t>
            </a:r>
            <a:r>
              <a:rPr lang="ar-OM" sz="3200" dirty="0"/>
              <a:t> المف</a:t>
            </a:r>
            <a:r>
              <a:rPr lang="ar-SA" sz="3200" dirty="0"/>
              <a:t>هو</a:t>
            </a:r>
            <a:r>
              <a:rPr lang="ar-OM" sz="3200" dirty="0"/>
              <a:t>م والتعريف</a:t>
            </a:r>
            <a:endParaRPr lang="ar-SA" sz="3200" dirty="0"/>
          </a:p>
          <a:p>
            <a:pPr algn="ctr" rtl="1"/>
            <a:endParaRPr lang="en-GB" sz="32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lum contrast="10000"/>
          </a:blip>
          <a:srcRect/>
          <a:stretch>
            <a:fillRect/>
          </a:stretch>
        </p:blipFill>
        <p:spPr bwMode="auto">
          <a:xfrm>
            <a:off x="7072330" y="0"/>
            <a:ext cx="2071670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6" name="15 Dikdörtgen"/>
          <p:cNvSpPr/>
          <p:nvPr/>
        </p:nvSpPr>
        <p:spPr>
          <a:xfrm>
            <a:off x="1285852" y="285734"/>
            <a:ext cx="4857784" cy="142876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 sz="3200" b="1" dirty="0"/>
          </a:p>
          <a:p>
            <a:pPr algn="ctr"/>
            <a:r>
              <a:rPr lang="ar-OM" sz="3200" b="1" dirty="0"/>
              <a:t>مانای سیاسەتی دەرەوە</a:t>
            </a:r>
            <a:endParaRPr lang="tr-TR" sz="3200" b="1" dirty="0"/>
          </a:p>
          <a:p>
            <a:pPr algn="ctr" rtl="1"/>
            <a:r>
              <a:rPr lang="ar-OM" sz="3200" dirty="0"/>
              <a:t>السياس</a:t>
            </a:r>
            <a:r>
              <a:rPr lang="ar-SA" sz="3200" dirty="0"/>
              <a:t>ة</a:t>
            </a:r>
            <a:r>
              <a:rPr lang="ar-OM" sz="3200" dirty="0"/>
              <a:t> الخارجي</a:t>
            </a:r>
            <a:r>
              <a:rPr lang="ar-SA" sz="3200" dirty="0"/>
              <a:t>ة</a:t>
            </a:r>
            <a:r>
              <a:rPr lang="ar-OM" sz="3200" dirty="0"/>
              <a:t> المف</a:t>
            </a:r>
            <a:r>
              <a:rPr lang="ar-SA" sz="3200" dirty="0"/>
              <a:t>هو</a:t>
            </a:r>
            <a:r>
              <a:rPr lang="ar-OM" sz="3200" dirty="0"/>
              <a:t>م والتعريف</a:t>
            </a:r>
            <a:endParaRPr lang="ar-SA" sz="3200" dirty="0"/>
          </a:p>
          <a:p>
            <a:pPr algn="ctr" rtl="1"/>
            <a:endParaRPr lang="en-GB" sz="3200" dirty="0"/>
          </a:p>
        </p:txBody>
      </p:sp>
      <p:sp>
        <p:nvSpPr>
          <p:cNvPr id="4" name="3 Dikdörtgen"/>
          <p:cNvSpPr/>
          <p:nvPr/>
        </p:nvSpPr>
        <p:spPr>
          <a:xfrm>
            <a:off x="500034" y="2143122"/>
            <a:ext cx="6572296" cy="2571768"/>
          </a:xfrm>
          <a:prstGeom prst="rect">
            <a:avLst/>
          </a:prstGeom>
          <a:solidFill>
            <a:schemeClr val="bg1">
              <a:lumMod val="95000"/>
            </a:schemeClr>
          </a:soli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OM" sz="3200" dirty="0"/>
              <a:t>كردار و پەرچەكردارە فەرمییانەی كە دەولەتانی خاوەن سەروەری پەیڕەوی دەكەن. </a:t>
            </a:r>
            <a:endParaRPr lang="en-GB" sz="32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lum contrast="10000"/>
          </a:blip>
          <a:srcRect/>
          <a:stretch>
            <a:fillRect/>
          </a:stretch>
        </p:blipFill>
        <p:spPr bwMode="auto">
          <a:xfrm>
            <a:off x="7072330" y="0"/>
            <a:ext cx="2071670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3 Dikdörtgen"/>
          <p:cNvSpPr/>
          <p:nvPr/>
        </p:nvSpPr>
        <p:spPr>
          <a:xfrm>
            <a:off x="500034" y="2143122"/>
            <a:ext cx="6572296" cy="2571768"/>
          </a:xfrm>
          <a:prstGeom prst="rect">
            <a:avLst/>
          </a:prstGeom>
          <a:solidFill>
            <a:schemeClr val="bg1">
              <a:lumMod val="95000"/>
            </a:schemeClr>
          </a:soli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OM" sz="3200" dirty="0"/>
              <a:t>پلانێكە دادەڕێژرێت بەمەبەستی وێناكردنی پەیوەندییە دەرەكییەكان لەگەڵ دەوڵەتانی دیكە. </a:t>
            </a:r>
            <a:endParaRPr lang="en-GB" sz="3200" dirty="0"/>
          </a:p>
        </p:txBody>
      </p:sp>
      <p:sp>
        <p:nvSpPr>
          <p:cNvPr id="5" name="4 Dikdörtgen"/>
          <p:cNvSpPr/>
          <p:nvPr/>
        </p:nvSpPr>
        <p:spPr>
          <a:xfrm>
            <a:off x="1285852" y="428610"/>
            <a:ext cx="4857784" cy="142876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 sz="3200" b="1" dirty="0"/>
          </a:p>
          <a:p>
            <a:pPr algn="ctr"/>
            <a:r>
              <a:rPr lang="ar-OM" sz="3200" b="1" dirty="0"/>
              <a:t>مانای سیاسەتی دەرەوە</a:t>
            </a:r>
            <a:endParaRPr lang="tr-TR" sz="3200" b="1" dirty="0"/>
          </a:p>
          <a:p>
            <a:pPr algn="ctr" rtl="1"/>
            <a:r>
              <a:rPr lang="ar-OM" sz="3200" dirty="0"/>
              <a:t>السياس</a:t>
            </a:r>
            <a:r>
              <a:rPr lang="ar-SA" sz="3200" dirty="0"/>
              <a:t>ة</a:t>
            </a:r>
            <a:r>
              <a:rPr lang="ar-OM" sz="3200" dirty="0"/>
              <a:t> الخارجي</a:t>
            </a:r>
            <a:r>
              <a:rPr lang="ar-SA" sz="3200" dirty="0"/>
              <a:t>ة</a:t>
            </a:r>
            <a:r>
              <a:rPr lang="ar-OM" sz="3200" dirty="0"/>
              <a:t> المف</a:t>
            </a:r>
            <a:r>
              <a:rPr lang="ar-SA" sz="3200" dirty="0"/>
              <a:t>هو</a:t>
            </a:r>
            <a:r>
              <a:rPr lang="ar-OM" sz="3200" dirty="0"/>
              <a:t>م والتعريف</a:t>
            </a:r>
            <a:endParaRPr lang="ar-SA" sz="3200" dirty="0"/>
          </a:p>
          <a:p>
            <a:pPr algn="ctr" rtl="1"/>
            <a:endParaRPr lang="en-GB" sz="32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lum contrast="10000"/>
          </a:blip>
          <a:srcRect/>
          <a:stretch>
            <a:fillRect/>
          </a:stretch>
        </p:blipFill>
        <p:spPr bwMode="auto">
          <a:xfrm>
            <a:off x="7072330" y="0"/>
            <a:ext cx="2071670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4" name="Google Shape;103;p17"/>
          <p:cNvSpPr txBox="1">
            <a:spLocks/>
          </p:cNvSpPr>
          <p:nvPr/>
        </p:nvSpPr>
        <p:spPr>
          <a:xfrm>
            <a:off x="142844" y="1785932"/>
            <a:ext cx="6572296" cy="3071834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Autofit/>
          </a:bodyPr>
          <a:lstStyle/>
          <a:p>
            <a:pPr lvl="0" algn="r" rtl="1">
              <a:spcBef>
                <a:spcPts val="600"/>
              </a:spcBef>
            </a:pPr>
            <a:endParaRPr kumimoji="0" lang="ar-SY" sz="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cs typeface="Ali_K_Sahifa Bold" pitchFamily="2" charset="-78"/>
            </a:endParaRPr>
          </a:p>
          <a:p>
            <a:pPr lvl="0" algn="just">
              <a:spcBef>
                <a:spcPts val="600"/>
              </a:spcBef>
            </a:pPr>
            <a:endParaRPr lang="tr-TR" sz="2000" b="1" dirty="0">
              <a:cs typeface="Ali_K_Sahifa Bold" pitchFamily="2" charset="-78"/>
            </a:endParaRPr>
          </a:p>
        </p:txBody>
      </p:sp>
      <p:pic>
        <p:nvPicPr>
          <p:cNvPr id="15" name="14 Resim" descr="Adsız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15140" y="0"/>
            <a:ext cx="2428860" cy="5143500"/>
          </a:xfrm>
          <a:prstGeom prst="rect">
            <a:avLst/>
          </a:prstGeom>
        </p:spPr>
      </p:pic>
      <p:sp>
        <p:nvSpPr>
          <p:cNvPr id="16" name="15 Dikdörtgen"/>
          <p:cNvSpPr/>
          <p:nvPr/>
        </p:nvSpPr>
        <p:spPr>
          <a:xfrm>
            <a:off x="285720" y="571486"/>
            <a:ext cx="6357982" cy="1285902"/>
          </a:xfrm>
          <a:prstGeom prst="rect">
            <a:avLst/>
          </a:prstGeom>
          <a:solidFill>
            <a:schemeClr val="bg1">
              <a:lumMod val="95000"/>
            </a:schemeClr>
          </a:soli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OM" sz="3200" b="1" dirty="0"/>
              <a:t>تایبەتمەندییەكانی سیاسەتی دەرەوە</a:t>
            </a:r>
            <a:endParaRPr lang="ar-SA" sz="3200" b="1" dirty="0"/>
          </a:p>
          <a:p>
            <a:pPr algn="ctr"/>
            <a:r>
              <a:rPr lang="ar-OM" sz="3200" dirty="0"/>
              <a:t>خصائص السياسة الخارجية</a:t>
            </a:r>
            <a:endParaRPr lang="en-GB" sz="3200" b="1" dirty="0"/>
          </a:p>
        </p:txBody>
      </p:sp>
      <p:sp>
        <p:nvSpPr>
          <p:cNvPr id="6" name="7 İçerik Yer Tutucusu"/>
          <p:cNvSpPr>
            <a:spLocks noGrp="1"/>
          </p:cNvSpPr>
          <p:nvPr>
            <p:ph idx="1"/>
          </p:nvPr>
        </p:nvSpPr>
        <p:spPr>
          <a:xfrm>
            <a:off x="457200" y="2000245"/>
            <a:ext cx="6115064" cy="2594377"/>
          </a:xfrm>
        </p:spPr>
        <p:txBody>
          <a:bodyPr>
            <a:normAutofit/>
          </a:bodyPr>
          <a:lstStyle/>
          <a:p>
            <a:pPr marL="514350" indent="-514350" algn="r" rtl="1">
              <a:buFont typeface="+mj-lt"/>
              <a:buAutoNum type="arabicPeriod"/>
            </a:pPr>
            <a:r>
              <a:rPr lang="ar-OM" dirty="0"/>
              <a:t>تایبەتمەندی یەكانە وەیان تاك لایانە (</a:t>
            </a:r>
            <a:r>
              <a:rPr lang="ar-SA" dirty="0"/>
              <a:t>الطابع الواحدي)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OM" dirty="0"/>
              <a:t>تایبەتمەندی</a:t>
            </a:r>
            <a:r>
              <a:rPr lang="ar-SA" dirty="0"/>
              <a:t> </a:t>
            </a:r>
            <a:r>
              <a:rPr lang="ar-OM" dirty="0"/>
              <a:t>فەرمی بوون (</a:t>
            </a:r>
            <a:r>
              <a:rPr lang="ar-SA" dirty="0"/>
              <a:t>الطابع الرسمي)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OM" dirty="0"/>
              <a:t>تایبەتمەندی ڕاگەیاندراوی (</a:t>
            </a:r>
            <a:r>
              <a:rPr lang="ar-SA" dirty="0"/>
              <a:t>الطابع </a:t>
            </a:r>
            <a:r>
              <a:rPr lang="ar-OM" dirty="0"/>
              <a:t>العل</a:t>
            </a:r>
            <a:r>
              <a:rPr lang="ar-SA" dirty="0"/>
              <a:t>ني) 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OM" dirty="0"/>
              <a:t>تایبەتمەندی هەڵبژاردن (</a:t>
            </a:r>
            <a:r>
              <a:rPr lang="ar-SA" dirty="0"/>
              <a:t>الطابع الاختياري) </a:t>
            </a:r>
          </a:p>
          <a:p>
            <a:pPr marL="514350" indent="-514350" algn="r" rtl="1">
              <a:buFont typeface="+mj-lt"/>
              <a:buAutoNum type="arabicPeriod"/>
            </a:pPr>
            <a:endParaRPr lang="en-GB" dirty="0"/>
          </a:p>
          <a:p>
            <a:pPr algn="r" rtl="1"/>
            <a:endParaRPr lang="ar-OM" dirty="0"/>
          </a:p>
          <a:p>
            <a:pPr algn="r" rtl="1"/>
            <a:endParaRPr lang="en-GB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lum contrast="10000"/>
          </a:blip>
          <a:srcRect/>
          <a:stretch>
            <a:fillRect/>
          </a:stretch>
        </p:blipFill>
        <p:spPr bwMode="auto">
          <a:xfrm>
            <a:off x="7072330" y="0"/>
            <a:ext cx="2071670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4" name="Google Shape;103;p17"/>
          <p:cNvSpPr txBox="1">
            <a:spLocks/>
          </p:cNvSpPr>
          <p:nvPr/>
        </p:nvSpPr>
        <p:spPr>
          <a:xfrm>
            <a:off x="142844" y="1785932"/>
            <a:ext cx="6572296" cy="3071834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Autofit/>
          </a:bodyPr>
          <a:lstStyle/>
          <a:p>
            <a:pPr lvl="0" algn="r" rtl="1">
              <a:spcBef>
                <a:spcPts val="600"/>
              </a:spcBef>
            </a:pPr>
            <a:endParaRPr kumimoji="0" lang="ar-SY" sz="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cs typeface="Ali_K_Sahifa Bold" pitchFamily="2" charset="-78"/>
            </a:endParaRPr>
          </a:p>
          <a:p>
            <a:pPr lvl="0" algn="just">
              <a:spcBef>
                <a:spcPts val="600"/>
              </a:spcBef>
            </a:pPr>
            <a:endParaRPr lang="tr-TR" sz="2000" b="1" dirty="0">
              <a:cs typeface="Ali_K_Sahifa Bold" pitchFamily="2" charset="-78"/>
            </a:endParaRPr>
          </a:p>
        </p:txBody>
      </p:sp>
      <p:pic>
        <p:nvPicPr>
          <p:cNvPr id="15" name="14 Resim" descr="Adsız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15140" y="0"/>
            <a:ext cx="2428860" cy="5143500"/>
          </a:xfrm>
          <a:prstGeom prst="rect">
            <a:avLst/>
          </a:prstGeom>
        </p:spPr>
      </p:pic>
      <p:sp>
        <p:nvSpPr>
          <p:cNvPr id="16" name="15 Dikdörtgen"/>
          <p:cNvSpPr/>
          <p:nvPr/>
        </p:nvSpPr>
        <p:spPr>
          <a:xfrm>
            <a:off x="285720" y="571486"/>
            <a:ext cx="6357982" cy="1285902"/>
          </a:xfrm>
          <a:prstGeom prst="rect">
            <a:avLst/>
          </a:prstGeom>
          <a:solidFill>
            <a:schemeClr val="bg1">
              <a:lumMod val="95000"/>
            </a:schemeClr>
          </a:soli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OM" sz="3200" b="1" dirty="0"/>
              <a:t>تایبەتمەندییەكانی سیاسەتی دەرەوە</a:t>
            </a:r>
            <a:endParaRPr lang="ar-SA" sz="3200" b="1" dirty="0"/>
          </a:p>
          <a:p>
            <a:pPr algn="ctr"/>
            <a:r>
              <a:rPr lang="ar-OM" sz="3200" dirty="0"/>
              <a:t>خصائص السياسة الخارجية</a:t>
            </a:r>
            <a:endParaRPr lang="en-GB" sz="3200" b="1" dirty="0"/>
          </a:p>
        </p:txBody>
      </p:sp>
      <p:sp>
        <p:nvSpPr>
          <p:cNvPr id="6" name="7 İçerik Yer Tutucusu"/>
          <p:cNvSpPr>
            <a:spLocks noGrp="1"/>
          </p:cNvSpPr>
          <p:nvPr>
            <p:ph idx="1"/>
          </p:nvPr>
        </p:nvSpPr>
        <p:spPr>
          <a:xfrm>
            <a:off x="457200" y="2000245"/>
            <a:ext cx="6115064" cy="2594377"/>
          </a:xfrm>
        </p:spPr>
        <p:txBody>
          <a:bodyPr>
            <a:normAutofit/>
          </a:bodyPr>
          <a:lstStyle/>
          <a:p>
            <a:pPr marL="514350" indent="-514350" algn="r" rtl="1">
              <a:buFont typeface="+mj-lt"/>
              <a:buAutoNum type="arabicPeriod" startAt="5"/>
            </a:pPr>
            <a:r>
              <a:rPr lang="ar-OM" dirty="0"/>
              <a:t>تایبەتمەندی </a:t>
            </a:r>
            <a:r>
              <a:rPr lang="ar-SA" dirty="0"/>
              <a:t>ئامانجدارى</a:t>
            </a:r>
            <a:r>
              <a:rPr lang="ar-OM" dirty="0"/>
              <a:t>(</a:t>
            </a:r>
            <a:r>
              <a:rPr lang="ar-SA" dirty="0"/>
              <a:t>الطابع الهدفي)</a:t>
            </a:r>
          </a:p>
          <a:p>
            <a:pPr marL="514350" indent="-514350" algn="r" rtl="1">
              <a:buFont typeface="+mj-lt"/>
              <a:buAutoNum type="arabicPeriod" startAt="5"/>
            </a:pPr>
            <a:r>
              <a:rPr lang="ar-OM" dirty="0"/>
              <a:t>تایبەتمەندی</a:t>
            </a:r>
            <a:r>
              <a:rPr lang="ar-SA" dirty="0"/>
              <a:t> </a:t>
            </a:r>
            <a:r>
              <a:rPr lang="ar-OM" dirty="0"/>
              <a:t>دەرەكی بوون(</a:t>
            </a:r>
            <a:r>
              <a:rPr lang="ar-SA" dirty="0"/>
              <a:t>الطابع الخارجي)</a:t>
            </a:r>
          </a:p>
          <a:p>
            <a:pPr marL="514350" indent="-514350" algn="r" rtl="1">
              <a:buFont typeface="+mj-lt"/>
              <a:buAutoNum type="arabicPeriod" startAt="5"/>
            </a:pPr>
            <a:r>
              <a:rPr lang="ar-OM" dirty="0"/>
              <a:t>تایبەتمەندی بەرنامەڕیژی(</a:t>
            </a:r>
            <a:r>
              <a:rPr lang="ar-SA" dirty="0"/>
              <a:t>الطابع البرنامجي) </a:t>
            </a:r>
          </a:p>
          <a:p>
            <a:pPr marL="514350" indent="-514350" algn="r" rtl="1">
              <a:buNone/>
            </a:pPr>
            <a:endParaRPr lang="ar-SA" dirty="0"/>
          </a:p>
          <a:p>
            <a:pPr marL="514350" indent="-514350" algn="r" rtl="1">
              <a:buFont typeface="+mj-lt"/>
              <a:buAutoNum type="arabicPeriod" startAt="5"/>
            </a:pPr>
            <a:endParaRPr lang="en-GB" dirty="0"/>
          </a:p>
          <a:p>
            <a:pPr algn="r" rtl="1"/>
            <a:endParaRPr lang="ar-OM" dirty="0"/>
          </a:p>
          <a:p>
            <a:pPr algn="r" rtl="1"/>
            <a:endParaRPr lang="en-GB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857370"/>
            <a:ext cx="8229600" cy="2886080"/>
          </a:xfrm>
        </p:spPr>
        <p:txBody>
          <a:bodyPr/>
          <a:lstStyle/>
          <a:p>
            <a:pPr algn="r" rtl="1"/>
            <a:r>
              <a:rPr lang="ar-OM" dirty="0"/>
              <a:t>1- فاكتەرە ناوخۆییەكان </a:t>
            </a:r>
          </a:p>
          <a:p>
            <a:pPr algn="r" rtl="1"/>
            <a:r>
              <a:rPr lang="ar-OM" dirty="0"/>
              <a:t>2- فاكتەرە دەرەكییەكان </a:t>
            </a:r>
            <a:endParaRPr lang="en-GB" dirty="0"/>
          </a:p>
        </p:txBody>
      </p:sp>
      <p:sp>
        <p:nvSpPr>
          <p:cNvPr id="4" name="3 Dikdörtgen"/>
          <p:cNvSpPr/>
          <p:nvPr/>
        </p:nvSpPr>
        <p:spPr>
          <a:xfrm>
            <a:off x="714348" y="714362"/>
            <a:ext cx="8001056" cy="928712"/>
          </a:xfrm>
          <a:prstGeom prst="rect">
            <a:avLst/>
          </a:prstGeom>
          <a:solidFill>
            <a:schemeClr val="bg1">
              <a:lumMod val="95000"/>
            </a:schemeClr>
          </a:soli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OM" sz="3200" b="1" dirty="0"/>
              <a:t>ئەو فاكتەرانەی كە كاریگەرییان هەیە لە سەر  </a:t>
            </a:r>
          </a:p>
          <a:p>
            <a:pPr algn="ctr"/>
            <a:r>
              <a:rPr lang="ar-OM" sz="3200" b="1" dirty="0"/>
              <a:t>دیاریكردنی سیاسەتی دەرەوە</a:t>
            </a:r>
            <a:endParaRPr lang="ar-SA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785932"/>
            <a:ext cx="8229600" cy="2957518"/>
          </a:xfrm>
        </p:spPr>
        <p:txBody>
          <a:bodyPr/>
          <a:lstStyle/>
          <a:p>
            <a:pPr algn="r" rtl="1"/>
            <a:r>
              <a:rPr lang="ar-OM" sz="3600" dirty="0"/>
              <a:t>1- فاكتەرە ناوخۆییەكان </a:t>
            </a:r>
            <a:endParaRPr lang="tr-TR" sz="3600" dirty="0"/>
          </a:p>
          <a:p>
            <a:pPr algn="r" rtl="1"/>
            <a:r>
              <a:rPr lang="ar-OM" dirty="0"/>
              <a:t>یەكەم : توانا نەتەوەییەكان </a:t>
            </a:r>
          </a:p>
          <a:p>
            <a:pPr algn="r" rtl="1"/>
            <a:r>
              <a:rPr lang="ar-OM" dirty="0"/>
              <a:t>دووەم: كێشە كۆمەڵایەتییەكان </a:t>
            </a:r>
          </a:p>
          <a:p>
            <a:pPr algn="r" rtl="1"/>
            <a:r>
              <a:rPr lang="ar-OM" dirty="0"/>
              <a:t>سێیەم: ئاراستەی كۆمەڵەكان </a:t>
            </a:r>
          </a:p>
        </p:txBody>
      </p:sp>
      <p:sp>
        <p:nvSpPr>
          <p:cNvPr id="4" name="3 Dikdörtgen"/>
          <p:cNvSpPr/>
          <p:nvPr/>
        </p:nvSpPr>
        <p:spPr>
          <a:xfrm>
            <a:off x="571472" y="571486"/>
            <a:ext cx="7929618" cy="928712"/>
          </a:xfrm>
          <a:prstGeom prst="rect">
            <a:avLst/>
          </a:prstGeom>
          <a:solidFill>
            <a:schemeClr val="bg1">
              <a:lumMod val="95000"/>
            </a:schemeClr>
          </a:soli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OM" sz="3200" b="1" dirty="0"/>
              <a:t>ئەو فاكتەرانەی كە كاریگەرییان هەیە لە سەر  </a:t>
            </a:r>
          </a:p>
          <a:p>
            <a:pPr algn="ctr"/>
            <a:r>
              <a:rPr lang="ar-OM" sz="3200" b="1" dirty="0"/>
              <a:t>دیاریكردنی سیاسەتی دەرەوە</a:t>
            </a:r>
            <a:endParaRPr lang="ar-SA" sz="3200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43056"/>
            <a:ext cx="8229600" cy="3100394"/>
          </a:xfrm>
        </p:spPr>
        <p:txBody>
          <a:bodyPr/>
          <a:lstStyle/>
          <a:p>
            <a:pPr algn="r" rtl="1"/>
            <a:r>
              <a:rPr lang="ar-OM" dirty="0"/>
              <a:t>2-فاكتەر و گۆڕاوە دەرەكییەكان</a:t>
            </a:r>
            <a:endParaRPr lang="ar-IQ" dirty="0"/>
          </a:p>
          <a:p>
            <a:pPr algn="r" rtl="1"/>
            <a:r>
              <a:rPr lang="ar-IQ" dirty="0"/>
              <a:t>تایبەتمەندى راکێشان </a:t>
            </a:r>
          </a:p>
          <a:p>
            <a:pPr algn="r" rtl="1"/>
            <a:r>
              <a:rPr lang="ar-IQ" dirty="0"/>
              <a:t>جەمسەربەندى </a:t>
            </a:r>
          </a:p>
          <a:p>
            <a:pPr algn="r" rtl="1"/>
            <a:r>
              <a:rPr lang="ar-IQ" dirty="0"/>
              <a:t>دوورى و مەسافەى نیوان یەکەکان </a:t>
            </a:r>
          </a:p>
          <a:p>
            <a:pPr marL="0" indent="0" algn="r" rtl="1">
              <a:buNone/>
            </a:pPr>
            <a:r>
              <a:rPr lang="ar-OM" dirty="0"/>
              <a:t> </a:t>
            </a:r>
            <a:endParaRPr lang="en-GB" dirty="0"/>
          </a:p>
        </p:txBody>
      </p:sp>
      <p:sp>
        <p:nvSpPr>
          <p:cNvPr id="4" name="3 Dikdörtgen"/>
          <p:cNvSpPr/>
          <p:nvPr/>
        </p:nvSpPr>
        <p:spPr>
          <a:xfrm>
            <a:off x="571472" y="571486"/>
            <a:ext cx="7929618" cy="928712"/>
          </a:xfrm>
          <a:prstGeom prst="rect">
            <a:avLst/>
          </a:prstGeom>
          <a:solidFill>
            <a:schemeClr val="bg1">
              <a:lumMod val="95000"/>
            </a:schemeClr>
          </a:soli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OM" sz="3200" b="1" dirty="0"/>
              <a:t>ئەو فاكتەرانەی كە كاریگەرییان هەیە لە سەر  </a:t>
            </a:r>
          </a:p>
          <a:p>
            <a:pPr algn="ctr"/>
            <a:r>
              <a:rPr lang="ar-OM" sz="3200" b="1" dirty="0"/>
              <a:t>دیاریكردنی سیاسەتی دەرەوە</a:t>
            </a:r>
            <a:endParaRPr lang="ar-SA" sz="3200" b="1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TM16401375[[fn=Madison]]</Template>
  <TotalTime>1686</TotalTime>
  <Words>245</Words>
  <Application>Microsoft Office PowerPoint</Application>
  <PresentationFormat>On-screen Show (16:9)</PresentationFormat>
  <Paragraphs>47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05_Sarchia_Abdulrahman_3</vt:lpstr>
      <vt:lpstr>08_Sarchia_Al Arabiya TV_1</vt:lpstr>
      <vt:lpstr>Ali_K_Sahifa Bold</vt:lpstr>
      <vt:lpstr>Calibri</vt:lpstr>
      <vt:lpstr>Constantia</vt:lpstr>
      <vt:lpstr>Wingdings 2</vt:lpstr>
      <vt:lpstr>Akış</vt:lpstr>
      <vt:lpstr>                    زانكۆی سەلاحەدین كۆلێژی زانستە سیاسییەكان    سیاسەتی دەرەوە: تیۆر و نموونەكان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جؤرى سيستةمة سياسييةكان بة ثيَى ثيَوةرى جياكردنةوةى دةسةلَاتةكان</dc:title>
  <dc:creator>salman abubaker</dc:creator>
  <cp:lastModifiedBy>ElectroMall</cp:lastModifiedBy>
  <cp:revision>381</cp:revision>
  <dcterms:created xsi:type="dcterms:W3CDTF">2020-01-19T20:58:53Z</dcterms:created>
  <dcterms:modified xsi:type="dcterms:W3CDTF">2024-05-26T14:01:02Z</dcterms:modified>
</cp:coreProperties>
</file>